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816" r:id="rId2"/>
  </p:sldMasterIdLst>
  <p:notesMasterIdLst>
    <p:notesMasterId r:id="rId36"/>
  </p:notesMasterIdLst>
  <p:handoutMasterIdLst>
    <p:handoutMasterId r:id="rId37"/>
  </p:handoutMasterIdLst>
  <p:sldIdLst>
    <p:sldId id="435" r:id="rId3"/>
    <p:sldId id="438" r:id="rId4"/>
    <p:sldId id="439" r:id="rId5"/>
    <p:sldId id="440" r:id="rId6"/>
    <p:sldId id="441" r:id="rId7"/>
    <p:sldId id="464" r:id="rId8"/>
    <p:sldId id="443" r:id="rId9"/>
    <p:sldId id="446" r:id="rId10"/>
    <p:sldId id="442" r:id="rId11"/>
    <p:sldId id="444" r:id="rId12"/>
    <p:sldId id="447" r:id="rId13"/>
    <p:sldId id="448" r:id="rId14"/>
    <p:sldId id="449" r:id="rId15"/>
    <p:sldId id="450" r:id="rId16"/>
    <p:sldId id="451" r:id="rId17"/>
    <p:sldId id="465" r:id="rId18"/>
    <p:sldId id="356" r:id="rId19"/>
    <p:sldId id="452" r:id="rId20"/>
    <p:sldId id="466" r:id="rId21"/>
    <p:sldId id="453" r:id="rId22"/>
    <p:sldId id="454" r:id="rId23"/>
    <p:sldId id="455" r:id="rId24"/>
    <p:sldId id="456" r:id="rId25"/>
    <p:sldId id="457" r:id="rId26"/>
    <p:sldId id="467" r:id="rId27"/>
    <p:sldId id="458" r:id="rId28"/>
    <p:sldId id="468" r:id="rId29"/>
    <p:sldId id="459" r:id="rId30"/>
    <p:sldId id="460" r:id="rId31"/>
    <p:sldId id="469" r:id="rId32"/>
    <p:sldId id="461" r:id="rId33"/>
    <p:sldId id="462" r:id="rId34"/>
    <p:sldId id="463" r:id="rId35"/>
  </p:sldIdLst>
  <p:sldSz cx="9144000" cy="6858000" type="screen4x3"/>
  <p:notesSz cx="6858000" cy="9144000"/>
  <p:defaultTextStyle>
    <a:defPPr>
      <a:defRPr lang="en-US"/>
    </a:defPPr>
    <a:lvl1pPr algn="l" rtl="0" eaLnBrk="0" fontAlgn="base" hangingPunct="0">
      <a:spcBef>
        <a:spcPct val="0"/>
      </a:spcBef>
      <a:spcAft>
        <a:spcPct val="0"/>
      </a:spcAft>
      <a:defRPr sz="4200" kern="1200">
        <a:solidFill>
          <a:srgbClr val="000000"/>
        </a:solidFill>
        <a:latin typeface="Gill Sans" charset="0"/>
        <a:ea typeface="ヒラギノ角ゴ ProN W3" charset="0"/>
        <a:cs typeface="ヒラギノ角ゴ ProN W3" charset="0"/>
        <a:sym typeface="Gill Sans" charset="0"/>
      </a:defRPr>
    </a:lvl1pPr>
    <a:lvl2pPr marL="457200" algn="l" rtl="0" eaLnBrk="0" fontAlgn="base" hangingPunct="0">
      <a:spcBef>
        <a:spcPct val="0"/>
      </a:spcBef>
      <a:spcAft>
        <a:spcPct val="0"/>
      </a:spcAft>
      <a:defRPr sz="4200" kern="1200">
        <a:solidFill>
          <a:srgbClr val="000000"/>
        </a:solidFill>
        <a:latin typeface="Gill Sans" charset="0"/>
        <a:ea typeface="ヒラギノ角ゴ ProN W3" charset="0"/>
        <a:cs typeface="ヒラギノ角ゴ ProN W3" charset="0"/>
        <a:sym typeface="Gill Sans" charset="0"/>
      </a:defRPr>
    </a:lvl2pPr>
    <a:lvl3pPr marL="914400" algn="l" rtl="0" eaLnBrk="0" fontAlgn="base" hangingPunct="0">
      <a:spcBef>
        <a:spcPct val="0"/>
      </a:spcBef>
      <a:spcAft>
        <a:spcPct val="0"/>
      </a:spcAft>
      <a:defRPr sz="4200" kern="1200">
        <a:solidFill>
          <a:srgbClr val="000000"/>
        </a:solidFill>
        <a:latin typeface="Gill Sans" charset="0"/>
        <a:ea typeface="ヒラギノ角ゴ ProN W3" charset="0"/>
        <a:cs typeface="ヒラギノ角ゴ ProN W3" charset="0"/>
        <a:sym typeface="Gill Sans" charset="0"/>
      </a:defRPr>
    </a:lvl3pPr>
    <a:lvl4pPr marL="1371600" algn="l" rtl="0" eaLnBrk="0" fontAlgn="base" hangingPunct="0">
      <a:spcBef>
        <a:spcPct val="0"/>
      </a:spcBef>
      <a:spcAft>
        <a:spcPct val="0"/>
      </a:spcAft>
      <a:defRPr sz="4200" kern="1200">
        <a:solidFill>
          <a:srgbClr val="000000"/>
        </a:solidFill>
        <a:latin typeface="Gill Sans" charset="0"/>
        <a:ea typeface="ヒラギノ角ゴ ProN W3" charset="0"/>
        <a:cs typeface="ヒラギノ角ゴ ProN W3" charset="0"/>
        <a:sym typeface="Gill Sans" charset="0"/>
      </a:defRPr>
    </a:lvl4pPr>
    <a:lvl5pPr marL="1828800" algn="l" rtl="0" eaLnBrk="0" fontAlgn="base" hangingPunct="0">
      <a:spcBef>
        <a:spcPct val="0"/>
      </a:spcBef>
      <a:spcAft>
        <a:spcPct val="0"/>
      </a:spcAft>
      <a:defRPr sz="4200" kern="1200">
        <a:solidFill>
          <a:srgbClr val="000000"/>
        </a:solidFill>
        <a:latin typeface="Gill Sans" charset="0"/>
        <a:ea typeface="ヒラギノ角ゴ ProN W3" charset="0"/>
        <a:cs typeface="ヒラギノ角ゴ ProN W3" charset="0"/>
        <a:sym typeface="Gill Sans" charset="0"/>
      </a:defRPr>
    </a:lvl5pPr>
    <a:lvl6pPr marL="2286000" algn="l" defTabSz="914400" rtl="0" eaLnBrk="1" latinLnBrk="0" hangingPunct="1">
      <a:defRPr sz="4200" kern="1200">
        <a:solidFill>
          <a:srgbClr val="000000"/>
        </a:solidFill>
        <a:latin typeface="Gill Sans" charset="0"/>
        <a:ea typeface="ヒラギノ角ゴ ProN W3" charset="0"/>
        <a:cs typeface="ヒラギノ角ゴ ProN W3" charset="0"/>
        <a:sym typeface="Gill Sans" charset="0"/>
      </a:defRPr>
    </a:lvl6pPr>
    <a:lvl7pPr marL="2743200" algn="l" defTabSz="914400" rtl="0" eaLnBrk="1" latinLnBrk="0" hangingPunct="1">
      <a:defRPr sz="4200" kern="1200">
        <a:solidFill>
          <a:srgbClr val="000000"/>
        </a:solidFill>
        <a:latin typeface="Gill Sans" charset="0"/>
        <a:ea typeface="ヒラギノ角ゴ ProN W3" charset="0"/>
        <a:cs typeface="ヒラギノ角ゴ ProN W3" charset="0"/>
        <a:sym typeface="Gill Sans" charset="0"/>
      </a:defRPr>
    </a:lvl7pPr>
    <a:lvl8pPr marL="3200400" algn="l" defTabSz="914400" rtl="0" eaLnBrk="1" latinLnBrk="0" hangingPunct="1">
      <a:defRPr sz="4200" kern="1200">
        <a:solidFill>
          <a:srgbClr val="000000"/>
        </a:solidFill>
        <a:latin typeface="Gill Sans" charset="0"/>
        <a:ea typeface="ヒラギノ角ゴ ProN W3" charset="0"/>
        <a:cs typeface="ヒラギノ角ゴ ProN W3" charset="0"/>
        <a:sym typeface="Gill Sans" charset="0"/>
      </a:defRPr>
    </a:lvl8pPr>
    <a:lvl9pPr marL="3657600" algn="l" defTabSz="914400" rtl="0" eaLnBrk="1" latinLnBrk="0" hangingPunct="1">
      <a:defRPr sz="4200" kern="1200">
        <a:solidFill>
          <a:srgbClr val="000000"/>
        </a:solidFill>
        <a:latin typeface="Gill Sans" charset="0"/>
        <a:ea typeface="ヒラギノ角ゴ ProN W3" charset="0"/>
        <a:cs typeface="ヒラギノ角ゴ ProN W3" charset="0"/>
        <a:sym typeface="Gill Sans"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vid Steffes" initials="DS" lastIdx="15" clrIdx="0">
    <p:extLst>
      <p:ext uri="{19B8F6BF-5375-455C-9EA6-DF929625EA0E}">
        <p15:presenceInfo xmlns:p15="http://schemas.microsoft.com/office/powerpoint/2012/main" userId="S-1-5-21-212079679-603467564-387449685-532796" providerId="AD"/>
      </p:ext>
    </p:extLst>
  </p:cmAuthor>
  <p:cmAuthor id="2" name="Michelle Sandoval" initials="MS" lastIdx="6" clrIdx="1">
    <p:extLst>
      <p:ext uri="{19B8F6BF-5375-455C-9EA6-DF929625EA0E}">
        <p15:presenceInfo xmlns:p15="http://schemas.microsoft.com/office/powerpoint/2012/main" userId="S-1-5-21-212079679-603467564-387449685-109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8B3C9"/>
    <a:srgbClr val="CCCCFF"/>
    <a:srgbClr val="7A8BA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871" autoAdjust="0"/>
    <p:restoredTop sz="90121" autoAdjust="0"/>
  </p:normalViewPr>
  <p:slideViewPr>
    <p:cSldViewPr>
      <p:cViewPr varScale="1">
        <p:scale>
          <a:sx n="67" d="100"/>
          <a:sy n="67" d="100"/>
        </p:scale>
        <p:origin x="1668" y="84"/>
      </p:cViewPr>
      <p:guideLst>
        <p:guide orient="horz" pos="2160"/>
        <p:guide pos="288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91568992-772A-4368-9170-42D2D295C3F5}" type="datetimeFigureOut">
              <a:rPr lang="en-US" altLang="en-US"/>
              <a:pPr>
                <a:defRPr/>
              </a:pPr>
              <a:t>6/4/2020</a:t>
            </a:fld>
            <a:endParaRPr lang="en-US" alt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477DB97A-0124-4ED6-B633-45A09FD2F36A}" type="slidenum">
              <a:rPr lang="en-US" altLang="en-US"/>
              <a:pPr>
                <a:defRPr/>
              </a:pPr>
              <a:t>‹#›</a:t>
            </a:fld>
            <a:endParaRPr lang="en-US" altLang="en-US" dirty="0"/>
          </a:p>
        </p:txBody>
      </p:sp>
    </p:spTree>
    <p:extLst>
      <p:ext uri="{BB962C8B-B14F-4D97-AF65-F5344CB8AC3E}">
        <p14:creationId xmlns:p14="http://schemas.microsoft.com/office/powerpoint/2010/main" val="33136297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1"/>
          <p:cNvSpPr>
            <a:spLocks noGrp="1" noRot="1" noChangeAspect="1" noChangeArrowheads="1" noTextEdit="1"/>
          </p:cNvSpPr>
          <p:nvPr>
            <p:ph type="sldImg"/>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10242" name="Rectangle 2"/>
          <p:cNvSpPr>
            <a:spLocks noGrp="1" noChangeArrowheads="1"/>
          </p:cNvSpPr>
          <p:nvPr>
            <p:ph type="body" sz="quarter" idx="1"/>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Tree>
    <p:extLst>
      <p:ext uri="{BB962C8B-B14F-4D97-AF65-F5344CB8AC3E}">
        <p14:creationId xmlns:p14="http://schemas.microsoft.com/office/powerpoint/2010/main" val="3802157903"/>
      </p:ext>
    </p:extLst>
  </p:cSld>
  <p:clrMap bg1="lt1" tx1="dk1" bg2="lt2" tx2="dk2" accent1="accent1" accent2="accent2" accent3="accent3" accent4="accent4" accent5="accent5" accent6="accent6" hlink="hlink" folHlink="folHlink"/>
  <p:notesStyle>
    <a:lvl1pPr algn="l" rtl="0" eaLnBrk="0" fontAlgn="base" hangingPunct="0">
      <a:spcBef>
        <a:spcPct val="0"/>
      </a:spcBef>
      <a:spcAft>
        <a:spcPct val="0"/>
      </a:spcAft>
      <a:defRPr sz="1200" kern="1200">
        <a:solidFill>
          <a:schemeClr val="tx1"/>
        </a:solidFill>
        <a:latin typeface="Gill Sans" charset="0"/>
        <a:ea typeface="+mn-ea"/>
        <a:cs typeface="+mn-cs"/>
      </a:defRPr>
    </a:lvl1pPr>
    <a:lvl2pPr marL="457200" algn="l" rtl="0" eaLnBrk="0" fontAlgn="base" hangingPunct="0">
      <a:spcBef>
        <a:spcPct val="0"/>
      </a:spcBef>
      <a:spcAft>
        <a:spcPct val="0"/>
      </a:spcAft>
      <a:defRPr sz="1200" kern="1200">
        <a:solidFill>
          <a:schemeClr val="tx1"/>
        </a:solidFill>
        <a:latin typeface="Gill Sans" charset="0"/>
        <a:ea typeface="+mn-ea"/>
        <a:cs typeface="+mn-cs"/>
      </a:defRPr>
    </a:lvl2pPr>
    <a:lvl3pPr marL="914400" algn="l" rtl="0" eaLnBrk="0" fontAlgn="base" hangingPunct="0">
      <a:spcBef>
        <a:spcPct val="0"/>
      </a:spcBef>
      <a:spcAft>
        <a:spcPct val="0"/>
      </a:spcAft>
      <a:defRPr sz="1200" kern="1200">
        <a:solidFill>
          <a:schemeClr val="tx1"/>
        </a:solidFill>
        <a:latin typeface="Gill Sans" charset="0"/>
        <a:ea typeface="+mn-ea"/>
        <a:cs typeface="+mn-cs"/>
      </a:defRPr>
    </a:lvl3pPr>
    <a:lvl4pPr marL="1371600" algn="l" rtl="0" eaLnBrk="0" fontAlgn="base" hangingPunct="0">
      <a:spcBef>
        <a:spcPct val="0"/>
      </a:spcBef>
      <a:spcAft>
        <a:spcPct val="0"/>
      </a:spcAft>
      <a:defRPr sz="1200" kern="1200">
        <a:solidFill>
          <a:schemeClr val="tx1"/>
        </a:solidFill>
        <a:latin typeface="Gill Sans" charset="0"/>
        <a:ea typeface="+mn-ea"/>
        <a:cs typeface="+mn-cs"/>
      </a:defRPr>
    </a:lvl4pPr>
    <a:lvl5pPr marL="1828800" algn="l" rtl="0" eaLnBrk="0" fontAlgn="base" hangingPunct="0">
      <a:spcBef>
        <a:spcPct val="0"/>
      </a:spcBef>
      <a:spcAft>
        <a:spcPct val="0"/>
      </a:spcAft>
      <a:defRPr sz="1200" kern="1200">
        <a:solidFill>
          <a:schemeClr val="tx1"/>
        </a:solidFill>
        <a:latin typeface="Gill Sans"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3" Type="http://schemas.openxmlformats.org/officeDocument/2006/relationships/hyperlink" Target="https://www.researchgate.net/publication/269930410_Thematic_analysis" TargetMode="External"/><Relationship Id="rId2" Type="http://schemas.openxmlformats.org/officeDocument/2006/relationships/slide" Target="../slides/slide26.xml"/><Relationship Id="rId1" Type="http://schemas.openxmlformats.org/officeDocument/2006/relationships/notesMaster" Target="../notesMasters/notesMaster1.xml"/><Relationship Id="rId4" Type="http://schemas.openxmlformats.org/officeDocument/2006/relationships/hyperlink" Target="https://core.ac.uk/download/pdf/1347976.pdf" TargetMode="External"/></Relationships>
</file>

<file path=ppt/notesSlides/_rels/notesSlide26.xml.rels><?xml version="1.0" encoding="UTF-8" standalone="yes"?>
<Relationships xmlns="http://schemas.openxmlformats.org/package/2006/relationships"><Relationship Id="rId3" Type="http://schemas.openxmlformats.org/officeDocument/2006/relationships/hyperlink" Target="https://www.researchgate.net/publication/269930410_Thematic_analysis" TargetMode="External"/><Relationship Id="rId2" Type="http://schemas.openxmlformats.org/officeDocument/2006/relationships/slide" Target="../slides/slide27.xml"/><Relationship Id="rId1" Type="http://schemas.openxmlformats.org/officeDocument/2006/relationships/notesMaster" Target="../notesMasters/notesMaster1.xml"/><Relationship Id="rId4" Type="http://schemas.openxmlformats.org/officeDocument/2006/relationships/hyperlink" Target="https://core.ac.uk/download/pdf/1347976.pdf" TargetMode="Externa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 shortened version of the presentation you will use for defending their Prospectus or Proposal. This will operate as an excellent guide for development of your Proposal </a:t>
            </a:r>
          </a:p>
        </p:txBody>
      </p:sp>
      <p:sp>
        <p:nvSpPr>
          <p:cNvPr id="4" name="Slide Number Placeholder 3"/>
          <p:cNvSpPr>
            <a:spLocks noGrp="1"/>
          </p:cNvSpPr>
          <p:nvPr>
            <p:ph type="sldNum" sz="quarter" idx="10"/>
          </p:nvPr>
        </p:nvSpPr>
        <p:spPr>
          <a:xfrm>
            <a:off x="3884613" y="8685213"/>
            <a:ext cx="2971800" cy="458787"/>
          </a:xfrm>
          <a:prstGeom prst="rect">
            <a:avLst/>
          </a:prstGeom>
        </p:spPr>
        <p:txBody>
          <a:bodyPr/>
          <a:lstStyle/>
          <a:p>
            <a:fld id="{1160AC42-3A3E-4B8E-9606-9E8981D63CA6}" type="slidenum">
              <a:rPr lang="en-US" smtClean="0"/>
              <a:t>1</a:t>
            </a:fld>
            <a:endParaRPr lang="en-US" dirty="0"/>
          </a:p>
        </p:txBody>
      </p:sp>
    </p:spTree>
    <p:extLst>
      <p:ext uri="{BB962C8B-B14F-4D97-AF65-F5344CB8AC3E}">
        <p14:creationId xmlns:p14="http://schemas.microsoft.com/office/powerpoint/2010/main" val="16276491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Please discuss the target population from which you will collect your data in detail and include at least two options. For the target population identify the specific way to access the target population which might include: using your organization; asking an association to support/communicate the study; using a social group such as a church to support/communicate your research; use social media to find the sample; use archival data from an organization or association; use publicly available archival data; use photographs of the phenomena being studied. In addition to discussing the specific sample source also estimate the size of the target population and assume 5-20 percent of this group would participate. </a:t>
            </a:r>
          </a:p>
          <a:p>
            <a:r>
              <a:rPr lang="en-US" dirty="0"/>
              <a:t>In the Prospectus this outline is used to ensure there is an appropriate and reachable target population.  In the Proposal this outline becomes a section in Chapter 1.</a:t>
            </a:r>
          </a:p>
          <a:p>
            <a:r>
              <a:rPr lang="en-US" dirty="0"/>
              <a:t>For the </a:t>
            </a:r>
            <a:r>
              <a:rPr lang="en-US" b="1" dirty="0"/>
              <a:t>Target Population </a:t>
            </a:r>
            <a:r>
              <a:rPr lang="en-US" dirty="0"/>
              <a:t>state how many (approximately) are in this group</a:t>
            </a:r>
          </a:p>
          <a:p>
            <a:r>
              <a:rPr lang="en-US" dirty="0"/>
              <a:t>For the</a:t>
            </a:r>
            <a:r>
              <a:rPr lang="en-US" b="1" dirty="0"/>
              <a:t> Sample </a:t>
            </a:r>
            <a:r>
              <a:rPr lang="en-US" dirty="0"/>
              <a:t>in a quantitative study, include your g*power screen shot. For a qualitative study you will need to consider "A questionnaire will be sent to XX (your TP) in order to meet the 40+ requirement for returns and will include 20 individual interviews". </a:t>
            </a:r>
          </a:p>
          <a:p>
            <a:endParaRPr lang="en-US" dirty="0"/>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11</a:t>
            </a:fld>
            <a:endParaRPr lang="en-US" dirty="0"/>
          </a:p>
        </p:txBody>
      </p:sp>
    </p:spTree>
    <p:extLst>
      <p:ext uri="{BB962C8B-B14F-4D97-AF65-F5344CB8AC3E}">
        <p14:creationId xmlns:p14="http://schemas.microsoft.com/office/powerpoint/2010/main" val="17506641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section is not used in the Prospectus document.  It IS in the Proposal in some of the rubric sections. However it is important to define for data collection.  It is then used to develop paragraphs throughout the proposal in Chapters 1 and 3. </a:t>
            </a:r>
          </a:p>
          <a:p>
            <a:endParaRPr lang="en-US" dirty="0"/>
          </a:p>
          <a:p>
            <a:pPr marL="0" marR="0" lvl="0" indent="0" algn="l" defTabSz="914400" rtl="0" eaLnBrk="0" fontAlgn="base" latinLnBrk="0" hangingPunct="0">
              <a:lnSpc>
                <a:spcPct val="100000"/>
              </a:lnSpc>
              <a:spcBef>
                <a:spcPct val="0"/>
              </a:spcBef>
              <a:spcAft>
                <a:spcPct val="0"/>
              </a:spcAft>
              <a:buClrTx/>
              <a:buSzTx/>
              <a:buFontTx/>
              <a:buNone/>
              <a:tabLst/>
              <a:defRPr/>
            </a:pPr>
            <a:r>
              <a:rPr lang="en-US" dirty="0"/>
              <a:t>Please include a cited definition for each of these and then apply. </a:t>
            </a:r>
          </a:p>
          <a:p>
            <a:endParaRPr lang="en-US" dirty="0"/>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12</a:t>
            </a:fld>
            <a:endParaRPr lang="en-US" dirty="0"/>
          </a:p>
        </p:txBody>
      </p:sp>
    </p:spTree>
    <p:extLst>
      <p:ext uri="{BB962C8B-B14F-4D97-AF65-F5344CB8AC3E}">
        <p14:creationId xmlns:p14="http://schemas.microsoft.com/office/powerpoint/2010/main" val="25504156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Prospectus: The approach on this slide is used to justify the methodology using methodology article and resources</a:t>
            </a:r>
          </a:p>
          <a:p>
            <a:r>
              <a:rPr lang="en-US" dirty="0"/>
              <a:t>Proposal: The information presented on this slide is used to develop one of the three paragraphs comprising the methodology section.  In addition a second paragraph is added justifying why the opposite methodology is not as appropriate. This second paragraph uses the same argument/citation structure with the arguments and citations coming from methodology articles and books. A third paragraph is developed that uses similar and related empirical articles to justify the proposed methodology for the study.</a:t>
            </a:r>
          </a:p>
          <a:p>
            <a:endParaRPr lang="en-US" dirty="0"/>
          </a:p>
          <a:p>
            <a:r>
              <a:rPr lang="en-US" dirty="0"/>
              <a:t>Here you are to define BOTH methods with citations and then present your argument for why you have chosen the one you have. </a:t>
            </a:r>
          </a:p>
          <a:p>
            <a:endParaRPr lang="en-US" dirty="0"/>
          </a:p>
          <a:p>
            <a:r>
              <a:rPr lang="en-US" sz="1200" b="1" i="0" u="none" strike="noStrike" kern="1200" dirty="0">
                <a:solidFill>
                  <a:schemeClr val="tx1"/>
                </a:solidFill>
                <a:effectLst/>
                <a:latin typeface="Gill Sans" charset="0"/>
                <a:ea typeface="+mn-ea"/>
                <a:cs typeface="+mn-cs"/>
              </a:rPr>
              <a:t>Justification of methodology</a:t>
            </a:r>
            <a:endParaRPr lang="en-US" sz="1200" b="0" i="0" u="none" strike="noStrike" kern="1200" dirty="0">
              <a:solidFill>
                <a:schemeClr val="tx1"/>
              </a:solidFill>
              <a:effectLst/>
              <a:latin typeface="Gill Sans" charset="0"/>
              <a:ea typeface="+mn-ea"/>
              <a:cs typeface="+mn-cs"/>
            </a:endParaRPr>
          </a:p>
          <a:p>
            <a:r>
              <a:rPr lang="en-US" sz="1200" b="0" i="0" u="none" strike="noStrike" kern="1200" dirty="0">
                <a:solidFill>
                  <a:schemeClr val="tx1"/>
                </a:solidFill>
                <a:effectLst/>
                <a:latin typeface="Gill Sans" charset="0"/>
                <a:ea typeface="+mn-ea"/>
                <a:cs typeface="+mn-cs"/>
              </a:rPr>
              <a:t>Write up one paragraph beginning with the topic sentence:  The optimal methodology for this study OR The best methodology for this study to address the problem statement is:  </a:t>
            </a:r>
          </a:p>
          <a:p>
            <a:r>
              <a:rPr lang="en-US" sz="1200" b="0" i="0" u="none" strike="noStrike" kern="1200" dirty="0">
                <a:solidFill>
                  <a:schemeClr val="tx1"/>
                </a:solidFill>
                <a:effectLst/>
                <a:latin typeface="Gill Sans" charset="0"/>
                <a:ea typeface="+mn-ea"/>
                <a:cs typeface="+mn-cs"/>
              </a:rPr>
              <a:t>Then in the paragraph, present a series of arguments specific to their study with each argument having an argument statement as to its relevance to the study—with each of those arguments being supported by a citation from one author in a separate sentence.</a:t>
            </a:r>
          </a:p>
          <a:p>
            <a:r>
              <a:rPr lang="en-US" sz="1200" b="0" i="0" u="none" strike="noStrike" kern="1200" dirty="0">
                <a:solidFill>
                  <a:schemeClr val="tx1"/>
                </a:solidFill>
                <a:effectLst/>
                <a:latin typeface="Gill Sans" charset="0"/>
                <a:ea typeface="+mn-ea"/>
                <a:cs typeface="+mn-cs"/>
              </a:rPr>
              <a:t> </a:t>
            </a:r>
          </a:p>
          <a:p>
            <a:r>
              <a:rPr lang="en-US" sz="1200" b="0" i="0" u="none" strike="noStrike" kern="1200" dirty="0">
                <a:solidFill>
                  <a:schemeClr val="tx1"/>
                </a:solidFill>
                <a:effectLst/>
                <a:latin typeface="Gill Sans" charset="0"/>
                <a:ea typeface="+mn-ea"/>
                <a:cs typeface="+mn-cs"/>
              </a:rPr>
              <a:t>For example here are two pairs or arguments for the justification of the methodology:</a:t>
            </a:r>
          </a:p>
          <a:p>
            <a:r>
              <a:rPr lang="en-US" sz="1200" b="0" i="0" u="none" strike="noStrike" kern="1200" dirty="0">
                <a:solidFill>
                  <a:schemeClr val="tx1"/>
                </a:solidFill>
                <a:effectLst/>
                <a:latin typeface="Gill Sans" charset="0"/>
                <a:ea typeface="+mn-ea"/>
                <a:cs typeface="+mn-cs"/>
              </a:rPr>
              <a:t> </a:t>
            </a:r>
          </a:p>
          <a:p>
            <a:r>
              <a:rPr lang="en-US" sz="1200" b="0" i="0" u="none" strike="noStrike" kern="1200" dirty="0">
                <a:solidFill>
                  <a:schemeClr val="tx1"/>
                </a:solidFill>
                <a:effectLst/>
                <a:latin typeface="Gill Sans" charset="0"/>
                <a:ea typeface="+mn-ea"/>
                <a:cs typeface="+mn-cs"/>
              </a:rPr>
              <a:t>This study will be examining the relationship between two variables that can be quantified, which include social isolation of students and their GPA.  According to AUTHOR X (2012), </a:t>
            </a:r>
            <a:r>
              <a:rPr lang="en-US" sz="1200" b="0" i="0" u="none" strike="noStrike" kern="1200" dirty="0" err="1">
                <a:solidFill>
                  <a:schemeClr val="tx1"/>
                </a:solidFill>
                <a:effectLst/>
                <a:latin typeface="Gill Sans" charset="0"/>
                <a:ea typeface="+mn-ea"/>
                <a:cs typeface="+mn-cs"/>
              </a:rPr>
              <a:t>quantitive</a:t>
            </a:r>
            <a:r>
              <a:rPr lang="en-US" sz="1200" b="0" i="0" u="none" strike="noStrike" kern="1200" dirty="0">
                <a:solidFill>
                  <a:schemeClr val="tx1"/>
                </a:solidFill>
                <a:effectLst/>
                <a:latin typeface="Gill Sans" charset="0"/>
                <a:ea typeface="+mn-ea"/>
                <a:cs typeface="+mn-cs"/>
              </a:rPr>
              <a:t> approach is used when examining the relationship between two or more variables. In this study social isolation can be quantified by using a validated instrument measuring the level of social isolation and GPA can be collected on an interval scale from the school’s database.  As Johnston(2017) recommended quantitative</a:t>
            </a:r>
            <a:r>
              <a:rPr lang="en-US" sz="1200" b="0" i="0" u="sng" strike="noStrike" kern="1200" dirty="0">
                <a:solidFill>
                  <a:schemeClr val="tx1"/>
                </a:solidFill>
                <a:effectLst/>
                <a:latin typeface="Gill Sans" charset="0"/>
                <a:ea typeface="+mn-ea"/>
                <a:cs typeface="+mn-cs"/>
              </a:rPr>
              <a:t> research is used when the variables can be quantified.  ETC</a:t>
            </a:r>
            <a:endParaRPr lang="en-US" sz="1200" b="0" i="0" u="none" strike="noStrike" kern="1200" dirty="0">
              <a:solidFill>
                <a:schemeClr val="tx1"/>
              </a:solidFill>
              <a:effectLst/>
              <a:latin typeface="Gill Sans" charset="0"/>
              <a:ea typeface="+mn-ea"/>
              <a:cs typeface="+mn-cs"/>
            </a:endParaRPr>
          </a:p>
          <a:p>
            <a:endParaRPr lang="en-US" dirty="0"/>
          </a:p>
          <a:p>
            <a:endParaRPr lang="en-US" dirty="0"/>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13</a:t>
            </a:fld>
            <a:endParaRPr lang="en-US" dirty="0"/>
          </a:p>
        </p:txBody>
      </p:sp>
    </p:spTree>
    <p:extLst>
      <p:ext uri="{BB962C8B-B14F-4D97-AF65-F5344CB8AC3E}">
        <p14:creationId xmlns:p14="http://schemas.microsoft.com/office/powerpoint/2010/main" val="35955887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Prospectus: The format and approach on this slide is used to develop the one paragraph argument for the proposed design for the Prospectus</a:t>
            </a:r>
          </a:p>
          <a:p>
            <a:r>
              <a:rPr lang="en-US" dirty="0"/>
              <a:t>Proposal: When doing the proposal the approach shown on this slide is used to develop the first paragraph/section.  Then there are a series of short paragraphs (3-4 sentences) that argue as to why the alternative designs are not as appropriate for the study</a:t>
            </a:r>
          </a:p>
          <a:p>
            <a:endParaRPr lang="en-US" dirty="0"/>
          </a:p>
          <a:p>
            <a:pPr marL="0" marR="0" lvl="0" indent="0" algn="l" defTabSz="914400" rtl="0" eaLnBrk="0" fontAlgn="base" latinLnBrk="0" hangingPunct="0">
              <a:lnSpc>
                <a:spcPct val="100000"/>
              </a:lnSpc>
              <a:spcBef>
                <a:spcPct val="0"/>
              </a:spcBef>
              <a:spcAft>
                <a:spcPct val="0"/>
              </a:spcAft>
              <a:buClrTx/>
              <a:buSzTx/>
              <a:buFontTx/>
              <a:buNone/>
              <a:tabLst/>
              <a:defRPr/>
            </a:pPr>
            <a:r>
              <a:rPr lang="en-US" dirty="0"/>
              <a:t>Here you are to define with citations ALL five of the designs available to you and then defend your choice. </a:t>
            </a:r>
          </a:p>
          <a:p>
            <a:endParaRPr lang="en-US" dirty="0"/>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14</a:t>
            </a:fld>
            <a:endParaRPr lang="en-US" dirty="0"/>
          </a:p>
        </p:txBody>
      </p:sp>
    </p:spTree>
    <p:extLst>
      <p:ext uri="{BB962C8B-B14F-4D97-AF65-F5344CB8AC3E}">
        <p14:creationId xmlns:p14="http://schemas.microsoft.com/office/powerpoint/2010/main" val="26090584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Prospectus: This outline is used in the Prospectus.  This outline is then used to develop the section on instruments in Chapter 3 in the Proposal. </a:t>
            </a:r>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15</a:t>
            </a:fld>
            <a:endParaRPr lang="en-US" dirty="0"/>
          </a:p>
        </p:txBody>
      </p:sp>
    </p:spTree>
    <p:extLst>
      <p:ext uri="{BB962C8B-B14F-4D97-AF65-F5344CB8AC3E}">
        <p14:creationId xmlns:p14="http://schemas.microsoft.com/office/powerpoint/2010/main" val="7100589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Prospectus: This outline is used in the Prospectus.  This outline is then used to develop the section on instruments in Chapter 3 in the Proposal. </a:t>
            </a:r>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16</a:t>
            </a:fld>
            <a:endParaRPr lang="en-US" dirty="0"/>
          </a:p>
        </p:txBody>
      </p:sp>
    </p:spTree>
    <p:extLst>
      <p:ext uri="{BB962C8B-B14F-4D97-AF65-F5344CB8AC3E}">
        <p14:creationId xmlns:p14="http://schemas.microsoft.com/office/powerpoint/2010/main" val="15300122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F2B9BA-E683-CB49-B37A-CBD7B34276A0}" type="slidenum">
              <a:rPr lang="en-US" smtClean="0"/>
              <a:pPr/>
              <a:t>17</a:t>
            </a:fld>
            <a:endParaRPr lang="en-US" dirty="0"/>
          </a:p>
        </p:txBody>
      </p:sp>
    </p:spTree>
    <p:extLst>
      <p:ext uri="{BB962C8B-B14F-4D97-AF65-F5344CB8AC3E}">
        <p14:creationId xmlns:p14="http://schemas.microsoft.com/office/powerpoint/2010/main" val="4240310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Prospectus: This outline is used in the Prospectus.  This outline is then used to develop the section on Sources</a:t>
            </a:r>
            <a:r>
              <a:rPr lang="en-US" baseline="0" dirty="0"/>
              <a:t> of Data </a:t>
            </a:r>
            <a:r>
              <a:rPr lang="en-US" dirty="0"/>
              <a:t>in Chapter 3 in the Proposal. </a:t>
            </a:r>
          </a:p>
          <a:p>
            <a:endParaRPr lang="en-US" dirty="0"/>
          </a:p>
          <a:p>
            <a:r>
              <a:rPr lang="en-US" dirty="0"/>
              <a:t>For example </a:t>
            </a:r>
          </a:p>
          <a:p>
            <a:r>
              <a:rPr lang="en-US" dirty="0"/>
              <a:t>Questionnaire Structure: </a:t>
            </a:r>
          </a:p>
          <a:p>
            <a:r>
              <a:rPr lang="en-US" dirty="0"/>
              <a:t>Include: 1) informed consent, 2) demographic questions (what type), 3) Content questions (what type —Likert, open ended, multiple choice, </a:t>
            </a:r>
            <a:r>
              <a:rPr lang="en-US" dirty="0" err="1"/>
              <a:t>etc</a:t>
            </a:r>
            <a:r>
              <a:rPr lang="en-US" dirty="0"/>
              <a:t>), 4) Invitation to participate in the next level of data collection.</a:t>
            </a:r>
          </a:p>
          <a:p>
            <a:endParaRPr lang="en-US" dirty="0"/>
          </a:p>
          <a:p>
            <a:r>
              <a:rPr lang="en-US" dirty="0"/>
              <a:t>Interview Structure: </a:t>
            </a:r>
          </a:p>
          <a:p>
            <a:r>
              <a:rPr lang="en-US" dirty="0"/>
              <a:t>The semi-structured interviews contain open-ended questions related to the research questions with opportunities to ask follow-up questions allowing the participants to provide additional information. </a:t>
            </a:r>
          </a:p>
          <a:p>
            <a:endParaRPr lang="en-US" dirty="0"/>
          </a:p>
          <a:p>
            <a:endParaRPr lang="en-US" dirty="0"/>
          </a:p>
          <a:p>
            <a:endParaRPr lang="en-US" dirty="0"/>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18</a:t>
            </a:fld>
            <a:endParaRPr lang="en-US" dirty="0"/>
          </a:p>
        </p:txBody>
      </p:sp>
    </p:spTree>
    <p:extLst>
      <p:ext uri="{BB962C8B-B14F-4D97-AF65-F5344CB8AC3E}">
        <p14:creationId xmlns:p14="http://schemas.microsoft.com/office/powerpoint/2010/main" val="40754206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Prospectus: This outline is used in the Prospectus.  This outline is then used to develop the section on Sources</a:t>
            </a:r>
            <a:r>
              <a:rPr lang="en-US" baseline="0" dirty="0"/>
              <a:t> of Data </a:t>
            </a:r>
            <a:r>
              <a:rPr lang="en-US" dirty="0"/>
              <a:t>in Chapter 3 in the Proposal. </a:t>
            </a:r>
          </a:p>
          <a:p>
            <a:endParaRPr lang="en-US" dirty="0"/>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19</a:t>
            </a:fld>
            <a:endParaRPr lang="en-US" dirty="0"/>
          </a:p>
        </p:txBody>
      </p:sp>
    </p:spTree>
    <p:extLst>
      <p:ext uri="{BB962C8B-B14F-4D97-AF65-F5344CB8AC3E}">
        <p14:creationId xmlns:p14="http://schemas.microsoft.com/office/powerpoint/2010/main" val="9052361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four separate slides that will comprise the data collection section in the Prospectus and the proposal. Please do not alter the names on the slides. Modify each bullet point to be specific to your study and if you do not believe the bullet is relevant for your study put in a statement justifying this.  Also please do not change the order of the fours data collection slides or the bullets within them.  It is important to show the bullets in the order in which they would occur.  This first slide only discusses all of the permissions required. When moving these slides into your documents keep the title shown right above the bullets which is “Required permissions/approvals”</a:t>
            </a:r>
          </a:p>
          <a:p>
            <a:r>
              <a:rPr lang="en-US" dirty="0"/>
              <a:t>NOTE: These set of four slides are used in outline format in the Prospectus. They then provide the outline for the Data Collection section in Chapter 3 in the Proposal. </a:t>
            </a:r>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20</a:t>
            </a:fld>
            <a:endParaRPr lang="en-US" dirty="0"/>
          </a:p>
        </p:txBody>
      </p:sp>
    </p:spTree>
    <p:extLst>
      <p:ext uri="{BB962C8B-B14F-4D97-AF65-F5344CB8AC3E}">
        <p14:creationId xmlns:p14="http://schemas.microsoft.com/office/powerpoint/2010/main" val="20802351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611643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There are four separate slides that will comprise the data collection section in the Prospectus and the proposal. Please do not alter the names on the slides. Modify each bullet point to be specific to your study and if you do not believe the bullet is relevant for your study put in a statement justifying this.  Also please do not change the order of the four data collection slides or the bullets within them.  It is important to show the bullets in the order in which they would occur.  This second slide only discusses the sampling approach and then the steps for the sampling process. When moving these slides into your documents keep the title shown right above the bullets which is “Sample Approach and Sample Selection”</a:t>
            </a:r>
          </a:p>
          <a:p>
            <a:endParaRPr lang="en-US" dirty="0"/>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21</a:t>
            </a:fld>
            <a:endParaRPr lang="en-US" dirty="0"/>
          </a:p>
        </p:txBody>
      </p:sp>
    </p:spTree>
    <p:extLst>
      <p:ext uri="{BB962C8B-B14F-4D97-AF65-F5344CB8AC3E}">
        <p14:creationId xmlns:p14="http://schemas.microsoft.com/office/powerpoint/2010/main" val="3323166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There are four separate slides that will comprise the data collection section in the Prospectus and the proposal. Please do not alter the names on the slides. Modify each bullet point to be specific to your study and if you do not believe the bullet is relevant for your study put in a statement justifying this.  Also please do not change the order of the four data collection slides or the bullets within them.  It is important to show the bullets in the order in which they would occur.  This third slide only discusses the specific detailed steps to collect the data. When moving these slides into your documents keep the title shown right above the bullets which is “Collecting the Data”.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Please note: this is the Martha Stewart recipe detail! </a:t>
            </a:r>
          </a:p>
          <a:p>
            <a:endParaRPr lang="en-US" dirty="0"/>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22</a:t>
            </a:fld>
            <a:endParaRPr lang="en-US" dirty="0"/>
          </a:p>
        </p:txBody>
      </p:sp>
    </p:spTree>
    <p:extLst>
      <p:ext uri="{BB962C8B-B14F-4D97-AF65-F5344CB8AC3E}">
        <p14:creationId xmlns:p14="http://schemas.microsoft.com/office/powerpoint/2010/main" val="15854152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four separate slides that will comprise the data collection section in the Prospectus and the proposal. Please do not alter the names on the slides. Modify each bullet point to be specific to your study and if you do not believe the bullet is relevant for your study put in a statement justifying this.  Also please do not change the order of the four data collection slides or the bullets within them.  It is important to show the bullets in the order in which they would occur.  This fourth slide only discusses the data management and storage process. When moving these slides into your documents keep the title shown right above the bullets which is “Data Management and Storage”</a:t>
            </a:r>
          </a:p>
          <a:p>
            <a:endParaRPr lang="en-US" dirty="0"/>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23</a:t>
            </a:fld>
            <a:endParaRPr lang="en-US" dirty="0"/>
          </a:p>
        </p:txBody>
      </p:sp>
    </p:spTree>
    <p:extLst>
      <p:ext uri="{BB962C8B-B14F-4D97-AF65-F5344CB8AC3E}">
        <p14:creationId xmlns:p14="http://schemas.microsoft.com/office/powerpoint/2010/main" val="19881414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set of step may require more than one slide.  The following slides show the approach to cover for qualitative versus quantitative. </a:t>
            </a:r>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24</a:t>
            </a:fld>
            <a:endParaRPr lang="en-US" dirty="0"/>
          </a:p>
        </p:txBody>
      </p:sp>
    </p:spTree>
    <p:extLst>
      <p:ext uri="{BB962C8B-B14F-4D97-AF65-F5344CB8AC3E}">
        <p14:creationId xmlns:p14="http://schemas.microsoft.com/office/powerpoint/2010/main" val="112827198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set of step may require more than one slide.  The following slides show the approach to cover for qualitative versus quantitative. </a:t>
            </a:r>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25</a:t>
            </a:fld>
            <a:endParaRPr lang="en-US" dirty="0"/>
          </a:p>
        </p:txBody>
      </p:sp>
    </p:spTree>
    <p:extLst>
      <p:ext uri="{BB962C8B-B14F-4D97-AF65-F5344CB8AC3E}">
        <p14:creationId xmlns:p14="http://schemas.microsoft.com/office/powerpoint/2010/main" val="308314202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For the thematic analysis or similar forms of analysis describe the specific step from one expert who is noted for that analysis.  For example Braun and Clarke are world-recognized experts on thematic analysis.  They have numerous articles and they have a web-site with many different resources at the University of Auckland. The following link provides a chapter  that explains the process and provides and example: </a:t>
            </a:r>
            <a:r>
              <a:rPr lang="en-US" dirty="0">
                <a:hlinkClick r:id="rId3"/>
              </a:rPr>
              <a:t>https://www.researchgate.net/publication/269930410_Thematic_analysis</a:t>
            </a:r>
            <a:r>
              <a:rPr lang="en-US" dirty="0"/>
              <a:t>  The following is a published 2006 article from a Qualitative Research journal: </a:t>
            </a:r>
            <a:r>
              <a:rPr lang="en-US" dirty="0">
                <a:hlinkClick r:id="rId4"/>
              </a:rPr>
              <a:t>https://core.ac.uk/download/pdf/1347976.pdf</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information from this slide is used in outline format for the Prospectus.  This information then becomes the outline for Data Analysis section in chapter 3 of the Proposal and is used to write this section.. </a:t>
            </a:r>
          </a:p>
          <a:p>
            <a:endParaRPr lang="en-US" dirty="0"/>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26</a:t>
            </a:fld>
            <a:endParaRPr lang="en-US" dirty="0"/>
          </a:p>
        </p:txBody>
      </p:sp>
    </p:spTree>
    <p:extLst>
      <p:ext uri="{BB962C8B-B14F-4D97-AF65-F5344CB8AC3E}">
        <p14:creationId xmlns:p14="http://schemas.microsoft.com/office/powerpoint/2010/main" val="247052496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For the thematic analysis or similar forms of analysis describe the specific step from one expert who is noted for that analysis.  For example Braun and Clarke are world-recognized experts on thematic analysis.  They have numerous articles and they have a web-site with many different resources at the University of Auckland. The following link provides a chapter  that explains the process and provides and example: </a:t>
            </a:r>
            <a:r>
              <a:rPr lang="en-US" dirty="0">
                <a:hlinkClick r:id="rId3"/>
              </a:rPr>
              <a:t>https://www.researchgate.net/publication/269930410_Thematic_analysis</a:t>
            </a:r>
            <a:r>
              <a:rPr lang="en-US" dirty="0"/>
              <a:t>  The following is a published 2006 article from a Qualitative Research journal: </a:t>
            </a:r>
            <a:r>
              <a:rPr lang="en-US" dirty="0">
                <a:hlinkClick r:id="rId4"/>
              </a:rPr>
              <a:t>https://core.ac.uk/download/pdf/1347976.pdf</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information from this slide is used in outline format for the Prospectus.  This information then becomes the outline for Data Analysis section in chapter 3 of the Proposal and is used to write this section.. </a:t>
            </a:r>
          </a:p>
          <a:p>
            <a:endParaRPr lang="en-US" dirty="0"/>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27</a:t>
            </a:fld>
            <a:endParaRPr lang="en-US" dirty="0"/>
          </a:p>
        </p:txBody>
      </p:sp>
    </p:spTree>
    <p:extLst>
      <p:ext uri="{BB962C8B-B14F-4D97-AF65-F5344CB8AC3E}">
        <p14:creationId xmlns:p14="http://schemas.microsoft.com/office/powerpoint/2010/main" val="136402784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28</a:t>
            </a:fld>
            <a:endParaRPr lang="en-US" dirty="0"/>
          </a:p>
        </p:txBody>
      </p:sp>
    </p:spTree>
    <p:extLst>
      <p:ext uri="{BB962C8B-B14F-4D97-AF65-F5344CB8AC3E}">
        <p14:creationId xmlns:p14="http://schemas.microsoft.com/office/powerpoint/2010/main" val="30300040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Note: For quantitative analysis the resources available include the eBooks in the LDP or www.laerd.com  which can be licensed for a year for approximately $20.  The GCU discount code is in the DC network.</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the prospectus only the steps are shown. For the Prospectus this information is shown in outline format.  This information then becomes the outline for Data Analysis section in chapter 3 of the Proposal and is used to write this section. </a:t>
            </a:r>
          </a:p>
          <a:p>
            <a:endParaRPr lang="en-US" dirty="0"/>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29</a:t>
            </a:fld>
            <a:endParaRPr lang="en-US" dirty="0"/>
          </a:p>
        </p:txBody>
      </p:sp>
    </p:spTree>
    <p:extLst>
      <p:ext uri="{BB962C8B-B14F-4D97-AF65-F5344CB8AC3E}">
        <p14:creationId xmlns:p14="http://schemas.microsoft.com/office/powerpoint/2010/main" val="252181467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Note: For quantitative analysis the resources available include the eBooks in the LDP or www.laerd.com  which can be licensed for a year for approximately $20.  The GCU discount code is in the DC network.</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the prospectus only the steps are shown. For the Prospectus this information is shown in outline format.  This information then becomes the outline for Data Analysis section in chapter 3 of the Proposal and is used to write this section. </a:t>
            </a:r>
          </a:p>
          <a:p>
            <a:endParaRPr lang="en-US" dirty="0"/>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30</a:t>
            </a:fld>
            <a:endParaRPr lang="en-US" dirty="0"/>
          </a:p>
        </p:txBody>
      </p:sp>
    </p:spTree>
    <p:extLst>
      <p:ext uri="{BB962C8B-B14F-4D97-AF65-F5344CB8AC3E}">
        <p14:creationId xmlns:p14="http://schemas.microsoft.com/office/powerpoint/2010/main" val="23089622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a:t>This is first because if you cover this slide in your Friday presentation, you have then covered many of the sections needed for grading! It generally comes after the Methods slide. </a:t>
            </a:r>
          </a:p>
          <a:p>
            <a:endParaRPr lang="en-US" dirty="0"/>
          </a:p>
        </p:txBody>
      </p:sp>
    </p:spTree>
    <p:extLst>
      <p:ext uri="{BB962C8B-B14F-4D97-AF65-F5344CB8AC3E}">
        <p14:creationId xmlns:p14="http://schemas.microsoft.com/office/powerpoint/2010/main" val="384493374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Although this section is not in the Prospectus, develop it for this presentation, since some of these items may lead to your study not being doable if they are not thought through</a:t>
            </a:r>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32</a:t>
            </a:fld>
            <a:endParaRPr lang="en-US" dirty="0"/>
          </a:p>
        </p:txBody>
      </p:sp>
    </p:spTree>
    <p:extLst>
      <p:ext uri="{BB962C8B-B14F-4D97-AF65-F5344CB8AC3E}">
        <p14:creationId xmlns:p14="http://schemas.microsoft.com/office/powerpoint/2010/main" val="686632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provides an overview of the three different slides for three different sections focused on the Literature and how each section is used to develop parts of the research architecture or plan</a:t>
            </a:r>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4</a:t>
            </a:fld>
            <a:endParaRPr lang="en-US" dirty="0"/>
          </a:p>
        </p:txBody>
      </p:sp>
    </p:spTree>
    <p:extLst>
      <p:ext uri="{BB962C8B-B14F-4D97-AF65-F5344CB8AC3E}">
        <p14:creationId xmlns:p14="http://schemas.microsoft.com/office/powerpoint/2010/main" val="7457670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outline on this slide is used in the Prospectus to develop a 3 paragraph section on Background to the Problem.  This same 3-paragraph version of the Background to the Problem is used in Chapter 1 in the Proposal.  It is then expanded and used in Chapter 2 in the Proposal. </a:t>
            </a:r>
          </a:p>
          <a:p>
            <a:endParaRPr lang="en-US" dirty="0"/>
          </a:p>
          <a:p>
            <a:r>
              <a:rPr lang="en-US" dirty="0"/>
              <a:t>For your Prospectus/Proposal, another way to think about writing this section is to cover: </a:t>
            </a:r>
          </a:p>
          <a:p>
            <a:endParaRPr lang="en-US" dirty="0"/>
          </a:p>
          <a:p>
            <a:pPr marL="171450" indent="-171450">
              <a:buFont typeface="Arial" panose="020B0604020202020204" pitchFamily="34" charset="0"/>
              <a:buChar char="•"/>
            </a:pPr>
            <a:r>
              <a:rPr lang="en-US" dirty="0"/>
              <a:t>The societal or broad issue that needs to be solved is X</a:t>
            </a:r>
          </a:p>
          <a:p>
            <a:pPr marL="171450" indent="-171450">
              <a:buFont typeface="Arial" panose="020B0604020202020204" pitchFamily="34" charset="0"/>
              <a:buChar char="•"/>
            </a:pPr>
            <a:r>
              <a:rPr lang="en-US" dirty="0"/>
              <a:t>The research on this broad topic began in 18xx and has had three major focus areas and has evolved.  Describe each one in 2 sentences and give examples of what they found out and the focus of the next major research area. </a:t>
            </a:r>
          </a:p>
          <a:p>
            <a:pPr marL="171450" indent="-171450">
              <a:buFont typeface="Arial" panose="020B0604020202020204" pitchFamily="34" charset="0"/>
              <a:buChar char="•"/>
            </a:pPr>
            <a:r>
              <a:rPr lang="en-US" dirty="0"/>
              <a:t>Identify 4-6 arguments for the need such as (1) how it will contribute to the societal problem being solved, (2) how it will contribute to the current focus of research on that topic (3) who had identified need to do more research in related topics to it so they can argue it leads to their topic  (4) there is mixed results in the literature so there is more research needed on …  (5) most studies looked at the problems and you will reframe to look at solutions, (6) extending research to a new population  (7) weaknesses and limitations in prior studies and how study will address this issue  (8) How prior studies looked at a, b and c and how it correlated with y—and now you will combine to get a broader perspective</a:t>
            </a:r>
          </a:p>
          <a:p>
            <a:endParaRPr lang="en-US" dirty="0"/>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5</a:t>
            </a:fld>
            <a:endParaRPr lang="en-US" dirty="0"/>
          </a:p>
        </p:txBody>
      </p:sp>
    </p:spTree>
    <p:extLst>
      <p:ext uri="{BB962C8B-B14F-4D97-AF65-F5344CB8AC3E}">
        <p14:creationId xmlns:p14="http://schemas.microsoft.com/office/powerpoint/2010/main" val="9652696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outline on this slide is used in the Prospectus to develop a 3 paragraph section on Background to the Problem.  This same 3-paragraph version of the Background to the Problem is used in Chapter 1 in the Proposal.  It is then expanded and used in Chapter 2 in the Proposal. </a:t>
            </a:r>
          </a:p>
          <a:p>
            <a:endParaRPr lang="en-US" dirty="0"/>
          </a:p>
          <a:p>
            <a:r>
              <a:rPr lang="en-US" dirty="0"/>
              <a:t>To support your gap, you will need at least 5 recent empirical articles (2018-20) that state there is further research needed on x, y or z. You need to credential each article:  Citation, “conducted a (method/design) study with (# participants) to investigate (what) and found (what). The recommendation for further research was (what?). </a:t>
            </a:r>
          </a:p>
          <a:p>
            <a:endParaRPr lang="en-US" dirty="0"/>
          </a:p>
          <a:p>
            <a:r>
              <a:rPr lang="en-US" dirty="0"/>
              <a:t>Examples: </a:t>
            </a:r>
          </a:p>
          <a:p>
            <a:endParaRPr lang="en-US" dirty="0"/>
          </a:p>
          <a:p>
            <a:r>
              <a:rPr lang="en-US" dirty="0" err="1"/>
              <a:t>Cheon</a:t>
            </a:r>
            <a:r>
              <a:rPr lang="en-US" dirty="0"/>
              <a:t>, Reeve, Lee, Ntoumanis, Gillet, Kim, &amp; Song (2019) conducted a quantitative pre-post test autonomy-supportive classroom-based program study on 37 physical education teachers and found the autonomy-satisfaction to be significantly increased for students of teachers in the experimental group.  Future research is recommended to examine a program experience unrelated to motivation style.  </a:t>
            </a:r>
          </a:p>
          <a:p>
            <a:endParaRPr lang="en-US" dirty="0"/>
          </a:p>
          <a:p>
            <a:r>
              <a:rPr lang="en-US" dirty="0"/>
              <a:t>Diaz-Ruiz, Costa-Font, and Gil (2018) conducted a qualitative study with 418 consumers in Spain to determine how consumer food waste influences would lead to food waste prevention strategies at the household level using food-related behaviors, waste management behaviors, and consumer values theories. The findings from this study concluded that food wasted is influenced by shopping habits, methods in waste practices, materialism perception, and concerns about environmental health with a recommendation to conduct further research to different dimensions. </a:t>
            </a:r>
          </a:p>
          <a:p>
            <a:endParaRPr lang="en-US" dirty="0"/>
          </a:p>
          <a:p>
            <a:r>
              <a:rPr lang="en-US" dirty="0" err="1"/>
              <a:t>Havice</a:t>
            </a:r>
            <a:r>
              <a:rPr lang="en-US" dirty="0"/>
              <a:t> et al., (2018) conducted two quantitative studies with 42 and 96 participants to explore how a specific profession development course would assist educators’ confidence and knowledge in integrating STEM. The findings indicate that teachers’ self-efficacy improved regarding integrating STEM in the classroom because they were equipped with the necessary tools provide by the training. It was suggested further research be conducted to understanding how andragogy influences faculty development focusing on STEAM integration. </a:t>
            </a:r>
          </a:p>
          <a:p>
            <a:endParaRPr lang="en-US" dirty="0"/>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6</a:t>
            </a:fld>
            <a:endParaRPr lang="en-US" dirty="0"/>
          </a:p>
        </p:txBody>
      </p:sp>
    </p:spTree>
    <p:extLst>
      <p:ext uri="{BB962C8B-B14F-4D97-AF65-F5344CB8AC3E}">
        <p14:creationId xmlns:p14="http://schemas.microsoft.com/office/powerpoint/2010/main" val="2214641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Two ways to find models or theories for both quantitative and qualitative research are (1) find studies related to your topic and see what theoretical foundation theory, model, or concept they used. Then research it or find a quantitative instrument that is used to collect data on it. Or (2) look for validated quantitative instruments that measure variables you are studying from either a quantitative or qualitative approach; then do a Google or Google Scholar search that combines the name of the instrument and the term “validation study” or “validity”. This document will explain the model behind the instrument, trace it back historically to the creator of the initial model or theory.  For the quantitative studies, use the instrument article to provide the reliability and validity statistics for the instrument. </a:t>
            </a:r>
          </a:p>
          <a:p>
            <a:r>
              <a:rPr lang="en-US" dirty="0"/>
              <a:t>For the Prospectus there should be one slide on each model or theory in outline format. I</a:t>
            </a:r>
            <a:r>
              <a:rPr lang="en-US" b="1" dirty="0"/>
              <a:t>nclude a visual of the model or theory. </a:t>
            </a:r>
            <a:r>
              <a:rPr lang="en-US" dirty="0"/>
              <a:t>Focus on describing the theory and not on discussing how it has been used in prior studies.  In the Proposal this information is used to develop the research questions for chapter 1 and 3.  It is expanded significantly in Chapter 2. </a:t>
            </a:r>
          </a:p>
          <a:p>
            <a:endParaRPr lang="en-US" dirty="0"/>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7</a:t>
            </a:fld>
            <a:endParaRPr lang="en-US" dirty="0"/>
          </a:p>
        </p:txBody>
      </p:sp>
    </p:spTree>
    <p:extLst>
      <p:ext uri="{BB962C8B-B14F-4D97-AF65-F5344CB8AC3E}">
        <p14:creationId xmlns:p14="http://schemas.microsoft.com/office/powerpoint/2010/main" val="8895824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Prospectus this slide is used to provide an outline of the topics that will be included in the Review of Literature section, which is 30+ pages in Chapter 2.</a:t>
            </a:r>
          </a:p>
          <a:p>
            <a:r>
              <a:rPr lang="en-US" sz="1200" dirty="0"/>
              <a:t>List and provide one sentence description for the primary topics to be in Review of Literature (this will go into the Prospectus) </a:t>
            </a:r>
          </a:p>
          <a:p>
            <a:r>
              <a:rPr lang="en-US" sz="1200" dirty="0"/>
              <a:t>NOTE: The Review of the Literature (in Chapter 2) is minimum of 50 empirical articles and 30 pages in length and covers information relevant to your topic.</a:t>
            </a:r>
          </a:p>
          <a:p>
            <a:r>
              <a:rPr lang="en-US" dirty="0"/>
              <a:t>NOTE: these should align with the theory dimensions or characteristics. (see later slide)</a:t>
            </a:r>
          </a:p>
          <a:p>
            <a:r>
              <a:rPr lang="en-US" dirty="0"/>
              <a:t>Just put a bullet for each topic and if you have some studies that fit with the topic, include them also </a:t>
            </a:r>
            <a:r>
              <a:rPr lang="en-US" dirty="0">
                <a:sym typeface="Wingdings" pitchFamily="2" charset="2"/>
              </a:rPr>
              <a:t> </a:t>
            </a:r>
          </a:p>
          <a:p>
            <a:endParaRPr lang="en-US" dirty="0"/>
          </a:p>
          <a:p>
            <a:endParaRPr lang="en-US" sz="1200" dirty="0"/>
          </a:p>
          <a:p>
            <a:r>
              <a:rPr lang="en-US" dirty="0"/>
              <a:t> </a:t>
            </a:r>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8</a:t>
            </a:fld>
            <a:endParaRPr lang="en-US" dirty="0"/>
          </a:p>
        </p:txBody>
      </p:sp>
    </p:spTree>
    <p:extLst>
      <p:ext uri="{BB962C8B-B14F-4D97-AF65-F5344CB8AC3E}">
        <p14:creationId xmlns:p14="http://schemas.microsoft.com/office/powerpoint/2010/main" val="10742909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is used in outline format in the Prospectus. Then the outline is developed into a section in Chapters 1 and 3 in the Proposal. </a:t>
            </a:r>
          </a:p>
          <a:p>
            <a:pPr marL="0" marR="0" lvl="0" indent="0" algn="l" defTabSz="914400" rtl="0" eaLnBrk="0" fontAlgn="base" latinLnBrk="0" hangingPunct="0">
              <a:lnSpc>
                <a:spcPct val="100000"/>
              </a:lnSpc>
              <a:spcBef>
                <a:spcPct val="0"/>
              </a:spcBef>
              <a:spcAft>
                <a:spcPct val="0"/>
              </a:spcAft>
              <a:buClrTx/>
              <a:buSzTx/>
              <a:buFontTx/>
              <a:buNone/>
              <a:tabLst/>
              <a:defRPr/>
            </a:pPr>
            <a:endParaRPr lang="en-US" dirty="0"/>
          </a:p>
          <a:p>
            <a:pPr marL="0" marR="0" lvl="0" indent="0" algn="l" defTabSz="914400" rtl="0" eaLnBrk="0" fontAlgn="base" latinLnBrk="0" hangingPunct="0">
              <a:lnSpc>
                <a:spcPct val="100000"/>
              </a:lnSpc>
              <a:spcBef>
                <a:spcPct val="0"/>
              </a:spcBef>
              <a:spcAft>
                <a:spcPct val="0"/>
              </a:spcAft>
              <a:buClrTx/>
              <a:buSzTx/>
              <a:buFontTx/>
              <a:buNone/>
              <a:tabLst/>
              <a:defRPr/>
            </a:pPr>
            <a:r>
              <a:rPr lang="en-US" dirty="0"/>
              <a:t>The variables must be described using the name of the variable depending on the design you have chosen. </a:t>
            </a:r>
          </a:p>
          <a:p>
            <a:endParaRPr lang="en-US" dirty="0"/>
          </a:p>
          <a:p>
            <a:r>
              <a:rPr lang="en-US" dirty="0"/>
              <a:t>Phenomena is defined as a fact, occurrence, or circumstance observed or observable. What is the “real issue”—describe that in the Phenomena. What is not being understood? What is the observable fact, behavior, social issue? If you had to draw a picture with no words that depicted the issue you were investigating and then described your picture, what would you say? Describe this using your observational skills. :) </a:t>
            </a:r>
          </a:p>
          <a:p>
            <a:endParaRPr lang="en-US" dirty="0"/>
          </a:p>
          <a:p>
            <a:endParaRPr lang="en-US" dirty="0"/>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1160AC42-3A3E-4B8E-9606-9E8981D63CA6}" type="slidenum">
              <a:rPr lang="en-US" smtClean="0"/>
              <a:t>10</a:t>
            </a:fld>
            <a:endParaRPr lang="en-US" dirty="0"/>
          </a:p>
        </p:txBody>
      </p:sp>
    </p:spTree>
    <p:extLst>
      <p:ext uri="{BB962C8B-B14F-4D97-AF65-F5344CB8AC3E}">
        <p14:creationId xmlns:p14="http://schemas.microsoft.com/office/powerpoint/2010/main" val="41368229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3"/>
          <p:cNvSpPr txBox="1">
            <a:spLocks noGrp="1" noChangeArrowheads="1"/>
          </p:cNvSpPr>
          <p:nvPr>
            <p:ph type="sldNum" sz="quarter" idx="10"/>
          </p:nvPr>
        </p:nvSpPr>
        <p:spPr>
          <a:xfrm>
            <a:off x="838200" y="6477000"/>
            <a:ext cx="274638" cy="241300"/>
          </a:xfrm>
          <a:prstGeom prst="rect">
            <a:avLst/>
          </a:prstGeom>
        </p:spPr>
        <p:txBody>
          <a:bodyPr/>
          <a:lstStyle>
            <a:lvl1pPr>
              <a:defRPr/>
            </a:lvl1pPr>
          </a:lstStyle>
          <a:p>
            <a:pPr>
              <a:defRPr/>
            </a:pPr>
            <a:fld id="{4D3444AD-C634-4E11-8C25-2CCE9D4A8F57}" type="slidenum">
              <a:rPr lang="en-US" altLang="en-US"/>
              <a:pPr>
                <a:defRPr/>
              </a:pPr>
              <a:t>‹#›</a:t>
            </a:fld>
            <a:endParaRPr lang="en-US" altLang="en-US" dirty="0"/>
          </a:p>
        </p:txBody>
      </p:sp>
    </p:spTree>
    <p:extLst>
      <p:ext uri="{BB962C8B-B14F-4D97-AF65-F5344CB8AC3E}">
        <p14:creationId xmlns:p14="http://schemas.microsoft.com/office/powerpoint/2010/main" val="926512323"/>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3"/>
          <p:cNvSpPr txBox="1">
            <a:spLocks noGrp="1" noChangeArrowheads="1"/>
          </p:cNvSpPr>
          <p:nvPr>
            <p:ph type="sldNum" sz="quarter" idx="10"/>
          </p:nvPr>
        </p:nvSpPr>
        <p:spPr>
          <a:xfrm>
            <a:off x="838200" y="6477000"/>
            <a:ext cx="274638" cy="241300"/>
          </a:xfrm>
          <a:prstGeom prst="rect">
            <a:avLst/>
          </a:prstGeom>
        </p:spPr>
        <p:txBody>
          <a:bodyPr/>
          <a:lstStyle>
            <a:lvl1pPr>
              <a:defRPr/>
            </a:lvl1pPr>
          </a:lstStyle>
          <a:p>
            <a:pPr>
              <a:defRPr/>
            </a:pPr>
            <a:fld id="{36E16B6D-5220-4989-8E18-C9B5090CFE0B}" type="slidenum">
              <a:rPr lang="en-US" altLang="en-US"/>
              <a:pPr>
                <a:defRPr/>
              </a:pPr>
              <a:t>‹#›</a:t>
            </a:fld>
            <a:endParaRPr lang="en-US" altLang="en-US" dirty="0"/>
          </a:p>
        </p:txBody>
      </p:sp>
    </p:spTree>
    <p:extLst>
      <p:ext uri="{BB962C8B-B14F-4D97-AF65-F5344CB8AC3E}">
        <p14:creationId xmlns:p14="http://schemas.microsoft.com/office/powerpoint/2010/main" val="1683249161"/>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7813" y="0"/>
            <a:ext cx="2057400" cy="43735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5613" y="0"/>
            <a:ext cx="6019800" cy="43735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3"/>
          <p:cNvSpPr txBox="1">
            <a:spLocks noGrp="1" noChangeArrowheads="1"/>
          </p:cNvSpPr>
          <p:nvPr>
            <p:ph type="sldNum" sz="quarter" idx="10"/>
          </p:nvPr>
        </p:nvSpPr>
        <p:spPr>
          <a:xfrm>
            <a:off x="838200" y="6477000"/>
            <a:ext cx="274638" cy="241300"/>
          </a:xfrm>
          <a:prstGeom prst="rect">
            <a:avLst/>
          </a:prstGeom>
        </p:spPr>
        <p:txBody>
          <a:bodyPr/>
          <a:lstStyle>
            <a:lvl1pPr>
              <a:defRPr/>
            </a:lvl1pPr>
          </a:lstStyle>
          <a:p>
            <a:pPr>
              <a:defRPr/>
            </a:pPr>
            <a:fld id="{E559EB21-BC89-4EAC-B314-2DEBB03EF31B}" type="slidenum">
              <a:rPr lang="en-US" altLang="en-US"/>
              <a:pPr>
                <a:defRPr/>
              </a:pPr>
              <a:t>‹#›</a:t>
            </a:fld>
            <a:endParaRPr lang="en-US" altLang="en-US" dirty="0"/>
          </a:p>
        </p:txBody>
      </p:sp>
    </p:spTree>
    <p:extLst>
      <p:ext uri="{BB962C8B-B14F-4D97-AF65-F5344CB8AC3E}">
        <p14:creationId xmlns:p14="http://schemas.microsoft.com/office/powerpoint/2010/main" val="740780320"/>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1">
            <a:extLst>
              <a:ext uri="{FF2B5EF4-FFF2-40B4-BE49-F238E27FC236}">
                <a16:creationId xmlns:a16="http://schemas.microsoft.com/office/drawing/2014/main" xmlns="" id="{87DBE0DF-F5C7-4246-9B26-F74C2A5A3FDA}"/>
              </a:ext>
            </a:extLst>
          </p:cNvPr>
          <p:cNvSpPr txBox="1">
            <a:spLocks noGrp="1" noChangeArrowheads="1"/>
          </p:cNvSpPr>
          <p:nvPr>
            <p:ph type="sldNum" sz="quarter" idx="10"/>
          </p:nvPr>
        </p:nvSpPr>
        <p:spPr>
          <a:ln/>
        </p:spPr>
        <p:txBody>
          <a:bodyPr/>
          <a:lstStyle>
            <a:lvl1pPr>
              <a:defRPr/>
            </a:lvl1pPr>
          </a:lstStyle>
          <a:p>
            <a:pPr>
              <a:defRPr/>
            </a:pPr>
            <a:fld id="{DF45D08B-4012-4643-AEBC-BCD8B036E46F}" type="slidenum">
              <a:rPr lang="en-US" altLang="en-US"/>
              <a:pPr>
                <a:defRPr/>
              </a:pPr>
              <a:t>‹#›</a:t>
            </a:fld>
            <a:endParaRPr lang="en-US" altLang="en-US" dirty="0"/>
          </a:p>
        </p:txBody>
      </p:sp>
    </p:spTree>
    <p:extLst>
      <p:ext uri="{BB962C8B-B14F-4D97-AF65-F5344CB8AC3E}">
        <p14:creationId xmlns:p14="http://schemas.microsoft.com/office/powerpoint/2010/main" val="3843459300"/>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a:extLst>
              <a:ext uri="{FF2B5EF4-FFF2-40B4-BE49-F238E27FC236}">
                <a16:creationId xmlns:a16="http://schemas.microsoft.com/office/drawing/2014/main" xmlns="" id="{651A2346-6FD8-435C-9899-8B15F6A4917B}"/>
              </a:ext>
            </a:extLst>
          </p:cNvPr>
          <p:cNvSpPr txBox="1">
            <a:spLocks noGrp="1" noChangeArrowheads="1"/>
          </p:cNvSpPr>
          <p:nvPr>
            <p:ph type="sldNum" sz="quarter" idx="10"/>
          </p:nvPr>
        </p:nvSpPr>
        <p:spPr>
          <a:ln/>
        </p:spPr>
        <p:txBody>
          <a:bodyPr/>
          <a:lstStyle>
            <a:lvl1pPr>
              <a:defRPr/>
            </a:lvl1pPr>
          </a:lstStyle>
          <a:p>
            <a:pPr>
              <a:defRPr/>
            </a:pPr>
            <a:fld id="{515E1B24-E23F-42B0-8198-A4C6E191574C}" type="slidenum">
              <a:rPr lang="en-US" altLang="en-US"/>
              <a:pPr>
                <a:defRPr/>
              </a:pPr>
              <a:t>‹#›</a:t>
            </a:fld>
            <a:endParaRPr lang="en-US" altLang="en-US" dirty="0"/>
          </a:p>
        </p:txBody>
      </p:sp>
    </p:spTree>
    <p:extLst>
      <p:ext uri="{BB962C8B-B14F-4D97-AF65-F5344CB8AC3E}">
        <p14:creationId xmlns:p14="http://schemas.microsoft.com/office/powerpoint/2010/main" val="3047018124"/>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1">
            <a:extLst>
              <a:ext uri="{FF2B5EF4-FFF2-40B4-BE49-F238E27FC236}">
                <a16:creationId xmlns:a16="http://schemas.microsoft.com/office/drawing/2014/main" xmlns="" id="{EDC6EC7B-6103-4A0D-AEAA-05A6000476CC}"/>
              </a:ext>
            </a:extLst>
          </p:cNvPr>
          <p:cNvSpPr txBox="1">
            <a:spLocks noGrp="1" noChangeArrowheads="1"/>
          </p:cNvSpPr>
          <p:nvPr>
            <p:ph type="sldNum" sz="quarter" idx="10"/>
          </p:nvPr>
        </p:nvSpPr>
        <p:spPr>
          <a:ln/>
        </p:spPr>
        <p:txBody>
          <a:bodyPr/>
          <a:lstStyle>
            <a:lvl1pPr>
              <a:defRPr/>
            </a:lvl1pPr>
          </a:lstStyle>
          <a:p>
            <a:pPr>
              <a:defRPr/>
            </a:pPr>
            <a:fld id="{B82B186D-BE40-4C48-88B3-1B2113CE2A2D}" type="slidenum">
              <a:rPr lang="en-US" altLang="en-US"/>
              <a:pPr>
                <a:defRPr/>
              </a:pPr>
              <a:t>‹#›</a:t>
            </a:fld>
            <a:endParaRPr lang="en-US" altLang="en-US" dirty="0"/>
          </a:p>
        </p:txBody>
      </p:sp>
    </p:spTree>
    <p:extLst>
      <p:ext uri="{BB962C8B-B14F-4D97-AF65-F5344CB8AC3E}">
        <p14:creationId xmlns:p14="http://schemas.microsoft.com/office/powerpoint/2010/main" val="1910031148"/>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1">
            <a:extLst>
              <a:ext uri="{FF2B5EF4-FFF2-40B4-BE49-F238E27FC236}">
                <a16:creationId xmlns:a16="http://schemas.microsoft.com/office/drawing/2014/main" xmlns="" id="{5E62405E-C5AE-461B-8058-66F626393D49}"/>
              </a:ext>
            </a:extLst>
          </p:cNvPr>
          <p:cNvSpPr txBox="1">
            <a:spLocks noGrp="1" noChangeArrowheads="1"/>
          </p:cNvSpPr>
          <p:nvPr>
            <p:ph type="sldNum" sz="quarter" idx="10"/>
          </p:nvPr>
        </p:nvSpPr>
        <p:spPr>
          <a:ln/>
        </p:spPr>
        <p:txBody>
          <a:bodyPr/>
          <a:lstStyle>
            <a:lvl1pPr>
              <a:defRPr/>
            </a:lvl1pPr>
          </a:lstStyle>
          <a:p>
            <a:pPr>
              <a:defRPr/>
            </a:pPr>
            <a:fld id="{66FA3E10-69DF-4FF3-BE3E-361F04117782}" type="slidenum">
              <a:rPr lang="en-US" altLang="en-US"/>
              <a:pPr>
                <a:defRPr/>
              </a:pPr>
              <a:t>‹#›</a:t>
            </a:fld>
            <a:endParaRPr lang="en-US" altLang="en-US" dirty="0"/>
          </a:p>
        </p:txBody>
      </p:sp>
    </p:spTree>
    <p:extLst>
      <p:ext uri="{BB962C8B-B14F-4D97-AF65-F5344CB8AC3E}">
        <p14:creationId xmlns:p14="http://schemas.microsoft.com/office/powerpoint/2010/main" val="2251891097"/>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1">
            <a:extLst>
              <a:ext uri="{FF2B5EF4-FFF2-40B4-BE49-F238E27FC236}">
                <a16:creationId xmlns:a16="http://schemas.microsoft.com/office/drawing/2014/main" xmlns="" id="{E8E4B774-9F0A-4989-A01D-C5394D8D4AA5}"/>
              </a:ext>
            </a:extLst>
          </p:cNvPr>
          <p:cNvSpPr txBox="1">
            <a:spLocks noGrp="1" noChangeArrowheads="1"/>
          </p:cNvSpPr>
          <p:nvPr>
            <p:ph type="sldNum" sz="quarter" idx="10"/>
          </p:nvPr>
        </p:nvSpPr>
        <p:spPr>
          <a:ln/>
        </p:spPr>
        <p:txBody>
          <a:bodyPr/>
          <a:lstStyle>
            <a:lvl1pPr>
              <a:defRPr/>
            </a:lvl1pPr>
          </a:lstStyle>
          <a:p>
            <a:pPr>
              <a:defRPr/>
            </a:pPr>
            <a:fld id="{0AED2FC9-5092-4BE3-B001-5F00ECAB92C3}" type="slidenum">
              <a:rPr lang="en-US" altLang="en-US"/>
              <a:pPr>
                <a:defRPr/>
              </a:pPr>
              <a:t>‹#›</a:t>
            </a:fld>
            <a:endParaRPr lang="en-US" altLang="en-US" dirty="0"/>
          </a:p>
        </p:txBody>
      </p:sp>
    </p:spTree>
    <p:extLst>
      <p:ext uri="{BB962C8B-B14F-4D97-AF65-F5344CB8AC3E}">
        <p14:creationId xmlns:p14="http://schemas.microsoft.com/office/powerpoint/2010/main" val="3374590201"/>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Text Box 1">
            <a:extLst>
              <a:ext uri="{FF2B5EF4-FFF2-40B4-BE49-F238E27FC236}">
                <a16:creationId xmlns:a16="http://schemas.microsoft.com/office/drawing/2014/main" xmlns="" id="{98A64504-5AFC-40B0-9C33-7F1C05B320A4}"/>
              </a:ext>
            </a:extLst>
          </p:cNvPr>
          <p:cNvSpPr txBox="1">
            <a:spLocks noGrp="1" noChangeArrowheads="1"/>
          </p:cNvSpPr>
          <p:nvPr>
            <p:ph type="sldNum" sz="quarter" idx="10"/>
          </p:nvPr>
        </p:nvSpPr>
        <p:spPr>
          <a:ln/>
        </p:spPr>
        <p:txBody>
          <a:bodyPr/>
          <a:lstStyle>
            <a:lvl1pPr>
              <a:defRPr/>
            </a:lvl1pPr>
          </a:lstStyle>
          <a:p>
            <a:pPr>
              <a:defRPr/>
            </a:pPr>
            <a:fld id="{00990E47-7F24-4246-AA3B-9C41637EB1EA}" type="slidenum">
              <a:rPr lang="en-US" altLang="en-US"/>
              <a:pPr>
                <a:defRPr/>
              </a:pPr>
              <a:t>‹#›</a:t>
            </a:fld>
            <a:endParaRPr lang="en-US" altLang="en-US" dirty="0"/>
          </a:p>
        </p:txBody>
      </p:sp>
    </p:spTree>
    <p:extLst>
      <p:ext uri="{BB962C8B-B14F-4D97-AF65-F5344CB8AC3E}">
        <p14:creationId xmlns:p14="http://schemas.microsoft.com/office/powerpoint/2010/main" val="3921725151"/>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a:extLst>
              <a:ext uri="{FF2B5EF4-FFF2-40B4-BE49-F238E27FC236}">
                <a16:creationId xmlns:a16="http://schemas.microsoft.com/office/drawing/2014/main" xmlns="" id="{322CB7B9-2AEB-4D42-A0EF-E28A36234DED}"/>
              </a:ext>
            </a:extLst>
          </p:cNvPr>
          <p:cNvSpPr txBox="1">
            <a:spLocks noGrp="1" noChangeArrowheads="1"/>
          </p:cNvSpPr>
          <p:nvPr>
            <p:ph type="sldNum" sz="quarter" idx="10"/>
          </p:nvPr>
        </p:nvSpPr>
        <p:spPr>
          <a:ln/>
        </p:spPr>
        <p:txBody>
          <a:bodyPr/>
          <a:lstStyle>
            <a:lvl1pPr>
              <a:defRPr/>
            </a:lvl1pPr>
          </a:lstStyle>
          <a:p>
            <a:pPr>
              <a:defRPr/>
            </a:pPr>
            <a:fld id="{AB72C93C-CEAC-4865-8A4B-9AACB4F73FEA}" type="slidenum">
              <a:rPr lang="en-US" altLang="en-US"/>
              <a:pPr>
                <a:defRPr/>
              </a:pPr>
              <a:t>‹#›</a:t>
            </a:fld>
            <a:endParaRPr lang="en-US" altLang="en-US" dirty="0"/>
          </a:p>
        </p:txBody>
      </p:sp>
    </p:spTree>
    <p:extLst>
      <p:ext uri="{BB962C8B-B14F-4D97-AF65-F5344CB8AC3E}">
        <p14:creationId xmlns:p14="http://schemas.microsoft.com/office/powerpoint/2010/main" val="2249983069"/>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a:extLst>
              <a:ext uri="{FF2B5EF4-FFF2-40B4-BE49-F238E27FC236}">
                <a16:creationId xmlns:a16="http://schemas.microsoft.com/office/drawing/2014/main" xmlns="" id="{FEFDA6AF-31E2-469E-AAA5-330F0B7C6AE4}"/>
              </a:ext>
            </a:extLst>
          </p:cNvPr>
          <p:cNvSpPr txBox="1">
            <a:spLocks noGrp="1" noChangeArrowheads="1"/>
          </p:cNvSpPr>
          <p:nvPr>
            <p:ph type="sldNum" sz="quarter" idx="10"/>
          </p:nvPr>
        </p:nvSpPr>
        <p:spPr>
          <a:ln/>
        </p:spPr>
        <p:txBody>
          <a:bodyPr/>
          <a:lstStyle>
            <a:lvl1pPr>
              <a:defRPr/>
            </a:lvl1pPr>
          </a:lstStyle>
          <a:p>
            <a:pPr>
              <a:defRPr/>
            </a:pPr>
            <a:fld id="{DFA385A5-B973-4086-9CBA-327938A9C10E}" type="slidenum">
              <a:rPr lang="en-US" altLang="en-US"/>
              <a:pPr>
                <a:defRPr/>
              </a:pPr>
              <a:t>‹#›</a:t>
            </a:fld>
            <a:endParaRPr lang="en-US" altLang="en-US" dirty="0"/>
          </a:p>
        </p:txBody>
      </p:sp>
    </p:spTree>
    <p:extLst>
      <p:ext uri="{BB962C8B-B14F-4D97-AF65-F5344CB8AC3E}">
        <p14:creationId xmlns:p14="http://schemas.microsoft.com/office/powerpoint/2010/main" val="4160825275"/>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3"/>
          <p:cNvSpPr txBox="1">
            <a:spLocks noGrp="1" noChangeArrowheads="1"/>
          </p:cNvSpPr>
          <p:nvPr>
            <p:ph type="sldNum" sz="quarter" idx="10"/>
          </p:nvPr>
        </p:nvSpPr>
        <p:spPr>
          <a:xfrm>
            <a:off x="838200" y="6477000"/>
            <a:ext cx="274638" cy="241300"/>
          </a:xfrm>
          <a:prstGeom prst="rect">
            <a:avLst/>
          </a:prstGeom>
        </p:spPr>
        <p:txBody>
          <a:bodyPr/>
          <a:lstStyle>
            <a:lvl1pPr>
              <a:defRPr/>
            </a:lvl1pPr>
          </a:lstStyle>
          <a:p>
            <a:pPr>
              <a:defRPr/>
            </a:pPr>
            <a:fld id="{091170A0-83BA-4000-B982-B4D456C14AF6}" type="slidenum">
              <a:rPr lang="en-US" altLang="en-US"/>
              <a:pPr>
                <a:defRPr/>
              </a:pPr>
              <a:t>‹#›</a:t>
            </a:fld>
            <a:endParaRPr lang="en-US" altLang="en-US" dirty="0"/>
          </a:p>
        </p:txBody>
      </p:sp>
    </p:spTree>
    <p:extLst>
      <p:ext uri="{BB962C8B-B14F-4D97-AF65-F5344CB8AC3E}">
        <p14:creationId xmlns:p14="http://schemas.microsoft.com/office/powerpoint/2010/main" val="2064623735"/>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Lucida Grande"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a:extLst>
              <a:ext uri="{FF2B5EF4-FFF2-40B4-BE49-F238E27FC236}">
                <a16:creationId xmlns:a16="http://schemas.microsoft.com/office/drawing/2014/main" xmlns="" id="{7E3D979D-ADF7-4742-90C9-48E61B1489AA}"/>
              </a:ext>
            </a:extLst>
          </p:cNvPr>
          <p:cNvSpPr txBox="1">
            <a:spLocks noGrp="1" noChangeArrowheads="1"/>
          </p:cNvSpPr>
          <p:nvPr>
            <p:ph type="sldNum" sz="quarter" idx="10"/>
          </p:nvPr>
        </p:nvSpPr>
        <p:spPr>
          <a:ln/>
        </p:spPr>
        <p:txBody>
          <a:bodyPr/>
          <a:lstStyle>
            <a:lvl1pPr>
              <a:defRPr/>
            </a:lvl1pPr>
          </a:lstStyle>
          <a:p>
            <a:pPr>
              <a:defRPr/>
            </a:pPr>
            <a:fld id="{57872D3D-DDD1-4099-A762-FF171AD20EFA}" type="slidenum">
              <a:rPr lang="en-US" altLang="en-US"/>
              <a:pPr>
                <a:defRPr/>
              </a:pPr>
              <a:t>‹#›</a:t>
            </a:fld>
            <a:endParaRPr lang="en-US" altLang="en-US" dirty="0"/>
          </a:p>
        </p:txBody>
      </p:sp>
    </p:spTree>
    <p:extLst>
      <p:ext uri="{BB962C8B-B14F-4D97-AF65-F5344CB8AC3E}">
        <p14:creationId xmlns:p14="http://schemas.microsoft.com/office/powerpoint/2010/main" val="2161222162"/>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a:extLst>
              <a:ext uri="{FF2B5EF4-FFF2-40B4-BE49-F238E27FC236}">
                <a16:creationId xmlns:a16="http://schemas.microsoft.com/office/drawing/2014/main" xmlns="" id="{A73FB4C3-1048-412E-A9B7-1C3C71EBE565}"/>
              </a:ext>
            </a:extLst>
          </p:cNvPr>
          <p:cNvSpPr txBox="1">
            <a:spLocks noGrp="1" noChangeArrowheads="1"/>
          </p:cNvSpPr>
          <p:nvPr>
            <p:ph type="sldNum" sz="quarter" idx="10"/>
          </p:nvPr>
        </p:nvSpPr>
        <p:spPr>
          <a:ln/>
        </p:spPr>
        <p:txBody>
          <a:bodyPr/>
          <a:lstStyle>
            <a:lvl1pPr>
              <a:defRPr/>
            </a:lvl1pPr>
          </a:lstStyle>
          <a:p>
            <a:pPr>
              <a:defRPr/>
            </a:pPr>
            <a:fld id="{EBEB684A-46E5-4670-927F-41AFE8FE571D}" type="slidenum">
              <a:rPr lang="en-US" altLang="en-US"/>
              <a:pPr>
                <a:defRPr/>
              </a:pPr>
              <a:t>‹#›</a:t>
            </a:fld>
            <a:endParaRPr lang="en-US" altLang="en-US" dirty="0"/>
          </a:p>
        </p:txBody>
      </p:sp>
    </p:spTree>
    <p:extLst>
      <p:ext uri="{BB962C8B-B14F-4D97-AF65-F5344CB8AC3E}">
        <p14:creationId xmlns:p14="http://schemas.microsoft.com/office/powerpoint/2010/main" val="2315669352"/>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a:extLst>
              <a:ext uri="{FF2B5EF4-FFF2-40B4-BE49-F238E27FC236}">
                <a16:creationId xmlns:a16="http://schemas.microsoft.com/office/drawing/2014/main" xmlns="" id="{21AFF91A-F9FB-4C05-B814-6B7F9C3C50B0}"/>
              </a:ext>
            </a:extLst>
          </p:cNvPr>
          <p:cNvSpPr txBox="1">
            <a:spLocks noGrp="1" noChangeArrowheads="1"/>
          </p:cNvSpPr>
          <p:nvPr>
            <p:ph type="sldNum" sz="quarter" idx="10"/>
          </p:nvPr>
        </p:nvSpPr>
        <p:spPr>
          <a:ln/>
        </p:spPr>
        <p:txBody>
          <a:bodyPr/>
          <a:lstStyle>
            <a:lvl1pPr>
              <a:defRPr/>
            </a:lvl1pPr>
          </a:lstStyle>
          <a:p>
            <a:pPr>
              <a:defRPr/>
            </a:pPr>
            <a:fld id="{DF617309-201A-4508-9B32-97B334CE7024}" type="slidenum">
              <a:rPr lang="en-US" altLang="en-US"/>
              <a:pPr>
                <a:defRPr/>
              </a:pPr>
              <a:t>‹#›</a:t>
            </a:fld>
            <a:endParaRPr lang="en-US" altLang="en-US" dirty="0"/>
          </a:p>
        </p:txBody>
      </p:sp>
    </p:spTree>
    <p:extLst>
      <p:ext uri="{BB962C8B-B14F-4D97-AF65-F5344CB8AC3E}">
        <p14:creationId xmlns:p14="http://schemas.microsoft.com/office/powerpoint/2010/main" val="2381356119"/>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3"/>
          <p:cNvSpPr txBox="1">
            <a:spLocks noGrp="1" noChangeArrowheads="1"/>
          </p:cNvSpPr>
          <p:nvPr>
            <p:ph type="sldNum" sz="quarter" idx="10"/>
          </p:nvPr>
        </p:nvSpPr>
        <p:spPr>
          <a:xfrm>
            <a:off x="838200" y="6477000"/>
            <a:ext cx="274638" cy="241300"/>
          </a:xfrm>
          <a:prstGeom prst="rect">
            <a:avLst/>
          </a:prstGeom>
        </p:spPr>
        <p:txBody>
          <a:bodyPr/>
          <a:lstStyle>
            <a:lvl1pPr>
              <a:defRPr/>
            </a:lvl1pPr>
          </a:lstStyle>
          <a:p>
            <a:pPr>
              <a:defRPr/>
            </a:pPr>
            <a:fld id="{26BE34A4-6676-4DBD-B751-C8E6897A1EB2}" type="slidenum">
              <a:rPr lang="en-US" altLang="en-US"/>
              <a:pPr>
                <a:defRPr/>
              </a:pPr>
              <a:t>‹#›</a:t>
            </a:fld>
            <a:endParaRPr lang="en-US" altLang="en-US" dirty="0"/>
          </a:p>
        </p:txBody>
      </p:sp>
    </p:spTree>
    <p:extLst>
      <p:ext uri="{BB962C8B-B14F-4D97-AF65-F5344CB8AC3E}">
        <p14:creationId xmlns:p14="http://schemas.microsoft.com/office/powerpoint/2010/main" val="3424455326"/>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5613" y="3306763"/>
            <a:ext cx="4038600" cy="106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6613" y="3306763"/>
            <a:ext cx="4038600" cy="106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3"/>
          <p:cNvSpPr txBox="1">
            <a:spLocks noGrp="1" noChangeArrowheads="1"/>
          </p:cNvSpPr>
          <p:nvPr>
            <p:ph type="sldNum" sz="quarter" idx="10"/>
          </p:nvPr>
        </p:nvSpPr>
        <p:spPr>
          <a:xfrm>
            <a:off x="838200" y="6477000"/>
            <a:ext cx="274638" cy="241300"/>
          </a:xfrm>
          <a:prstGeom prst="rect">
            <a:avLst/>
          </a:prstGeom>
        </p:spPr>
        <p:txBody>
          <a:bodyPr/>
          <a:lstStyle>
            <a:lvl1pPr>
              <a:defRPr/>
            </a:lvl1pPr>
          </a:lstStyle>
          <a:p>
            <a:pPr>
              <a:defRPr/>
            </a:pPr>
            <a:fld id="{BDCB195E-9B83-43EE-A3DD-1BD474C2BEB0}" type="slidenum">
              <a:rPr lang="en-US" altLang="en-US"/>
              <a:pPr>
                <a:defRPr/>
              </a:pPr>
              <a:t>‹#›</a:t>
            </a:fld>
            <a:endParaRPr lang="en-US" altLang="en-US" dirty="0"/>
          </a:p>
        </p:txBody>
      </p:sp>
    </p:spTree>
    <p:extLst>
      <p:ext uri="{BB962C8B-B14F-4D97-AF65-F5344CB8AC3E}">
        <p14:creationId xmlns:p14="http://schemas.microsoft.com/office/powerpoint/2010/main" val="883968756"/>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3"/>
          <p:cNvSpPr txBox="1">
            <a:spLocks noGrp="1" noChangeArrowheads="1"/>
          </p:cNvSpPr>
          <p:nvPr>
            <p:ph type="sldNum" sz="quarter" idx="10"/>
          </p:nvPr>
        </p:nvSpPr>
        <p:spPr>
          <a:xfrm>
            <a:off x="838200" y="6477000"/>
            <a:ext cx="274638" cy="241300"/>
          </a:xfrm>
          <a:prstGeom prst="rect">
            <a:avLst/>
          </a:prstGeom>
        </p:spPr>
        <p:txBody>
          <a:bodyPr/>
          <a:lstStyle>
            <a:lvl1pPr>
              <a:defRPr/>
            </a:lvl1pPr>
          </a:lstStyle>
          <a:p>
            <a:pPr>
              <a:defRPr/>
            </a:pPr>
            <a:fld id="{8129ADEC-52F3-4558-9210-2C2116893D84}" type="slidenum">
              <a:rPr lang="en-US" altLang="en-US"/>
              <a:pPr>
                <a:defRPr/>
              </a:pPr>
              <a:t>‹#›</a:t>
            </a:fld>
            <a:endParaRPr lang="en-US" altLang="en-US" dirty="0"/>
          </a:p>
        </p:txBody>
      </p:sp>
    </p:spTree>
    <p:extLst>
      <p:ext uri="{BB962C8B-B14F-4D97-AF65-F5344CB8AC3E}">
        <p14:creationId xmlns:p14="http://schemas.microsoft.com/office/powerpoint/2010/main" val="181365916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3"/>
          <p:cNvSpPr txBox="1">
            <a:spLocks noGrp="1" noChangeArrowheads="1"/>
          </p:cNvSpPr>
          <p:nvPr>
            <p:ph type="sldNum" sz="quarter" idx="10"/>
          </p:nvPr>
        </p:nvSpPr>
        <p:spPr>
          <a:xfrm>
            <a:off x="838200" y="6477000"/>
            <a:ext cx="274638" cy="241300"/>
          </a:xfrm>
          <a:prstGeom prst="rect">
            <a:avLst/>
          </a:prstGeom>
        </p:spPr>
        <p:txBody>
          <a:bodyPr/>
          <a:lstStyle>
            <a:lvl1pPr>
              <a:defRPr/>
            </a:lvl1pPr>
          </a:lstStyle>
          <a:p>
            <a:pPr>
              <a:defRPr/>
            </a:pPr>
            <a:fld id="{E855F51F-7B1D-40E9-A14E-B1E14CD2E28C}" type="slidenum">
              <a:rPr lang="en-US" altLang="en-US"/>
              <a:pPr>
                <a:defRPr/>
              </a:pPr>
              <a:t>‹#›</a:t>
            </a:fld>
            <a:endParaRPr lang="en-US" altLang="en-US" dirty="0"/>
          </a:p>
        </p:txBody>
      </p:sp>
    </p:spTree>
    <p:extLst>
      <p:ext uri="{BB962C8B-B14F-4D97-AF65-F5344CB8AC3E}">
        <p14:creationId xmlns:p14="http://schemas.microsoft.com/office/powerpoint/2010/main" val="821393226"/>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3"/>
          <p:cNvSpPr txBox="1">
            <a:spLocks noGrp="1" noChangeArrowheads="1"/>
          </p:cNvSpPr>
          <p:nvPr>
            <p:ph type="sldNum" sz="quarter" idx="10"/>
          </p:nvPr>
        </p:nvSpPr>
        <p:spPr>
          <a:xfrm>
            <a:off x="838200" y="6477000"/>
            <a:ext cx="274638" cy="241300"/>
          </a:xfrm>
          <a:prstGeom prst="rect">
            <a:avLst/>
          </a:prstGeom>
        </p:spPr>
        <p:txBody>
          <a:bodyPr/>
          <a:lstStyle>
            <a:lvl1pPr>
              <a:defRPr/>
            </a:lvl1pPr>
          </a:lstStyle>
          <a:p>
            <a:pPr>
              <a:defRPr/>
            </a:pPr>
            <a:fld id="{B2B818EA-F3E4-4784-B4A1-AA646D670F26}" type="slidenum">
              <a:rPr lang="en-US" altLang="en-US"/>
              <a:pPr>
                <a:defRPr/>
              </a:pPr>
              <a:t>‹#›</a:t>
            </a:fld>
            <a:endParaRPr lang="en-US" altLang="en-US" dirty="0"/>
          </a:p>
        </p:txBody>
      </p:sp>
    </p:spTree>
    <p:extLst>
      <p:ext uri="{BB962C8B-B14F-4D97-AF65-F5344CB8AC3E}">
        <p14:creationId xmlns:p14="http://schemas.microsoft.com/office/powerpoint/2010/main" val="2910048655"/>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3"/>
          <p:cNvSpPr txBox="1">
            <a:spLocks noGrp="1" noChangeArrowheads="1"/>
          </p:cNvSpPr>
          <p:nvPr>
            <p:ph type="sldNum" sz="quarter" idx="10"/>
          </p:nvPr>
        </p:nvSpPr>
        <p:spPr>
          <a:xfrm>
            <a:off x="838200" y="6477000"/>
            <a:ext cx="274638" cy="241300"/>
          </a:xfrm>
          <a:prstGeom prst="rect">
            <a:avLst/>
          </a:prstGeom>
        </p:spPr>
        <p:txBody>
          <a:bodyPr/>
          <a:lstStyle>
            <a:lvl1pPr>
              <a:defRPr/>
            </a:lvl1pPr>
          </a:lstStyle>
          <a:p>
            <a:pPr>
              <a:defRPr/>
            </a:pPr>
            <a:fld id="{65F2F98F-766D-4E96-A101-F34D1BC78903}" type="slidenum">
              <a:rPr lang="en-US" altLang="en-US"/>
              <a:pPr>
                <a:defRPr/>
              </a:pPr>
              <a:t>‹#›</a:t>
            </a:fld>
            <a:endParaRPr lang="en-US" altLang="en-US" dirty="0"/>
          </a:p>
        </p:txBody>
      </p:sp>
    </p:spTree>
    <p:extLst>
      <p:ext uri="{BB962C8B-B14F-4D97-AF65-F5344CB8AC3E}">
        <p14:creationId xmlns:p14="http://schemas.microsoft.com/office/powerpoint/2010/main" val="2875644314"/>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Lucida Grande"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3"/>
          <p:cNvSpPr txBox="1">
            <a:spLocks noGrp="1" noChangeArrowheads="1"/>
          </p:cNvSpPr>
          <p:nvPr>
            <p:ph type="sldNum" sz="quarter" idx="10"/>
          </p:nvPr>
        </p:nvSpPr>
        <p:spPr>
          <a:xfrm>
            <a:off x="838200" y="6477000"/>
            <a:ext cx="274638" cy="241300"/>
          </a:xfrm>
          <a:prstGeom prst="rect">
            <a:avLst/>
          </a:prstGeom>
        </p:spPr>
        <p:txBody>
          <a:bodyPr/>
          <a:lstStyle>
            <a:lvl1pPr>
              <a:defRPr/>
            </a:lvl1pPr>
          </a:lstStyle>
          <a:p>
            <a:pPr>
              <a:defRPr/>
            </a:pPr>
            <a:fld id="{EA794B5D-4321-41AC-87FF-427E58AD374B}" type="slidenum">
              <a:rPr lang="en-US" altLang="en-US"/>
              <a:pPr>
                <a:defRPr/>
              </a:pPr>
              <a:t>‹#›</a:t>
            </a:fld>
            <a:endParaRPr lang="en-US" altLang="en-US" dirty="0"/>
          </a:p>
        </p:txBody>
      </p:sp>
    </p:spTree>
    <p:extLst>
      <p:ext uri="{BB962C8B-B14F-4D97-AF65-F5344CB8AC3E}">
        <p14:creationId xmlns:p14="http://schemas.microsoft.com/office/powerpoint/2010/main" val="247768149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9" name="Rectangle 8"/>
          <p:cNvSpPr/>
          <p:nvPr userDrawn="1"/>
        </p:nvSpPr>
        <p:spPr>
          <a:xfrm rot="20133270">
            <a:off x="1154239" y="2875003"/>
            <a:ext cx="6835526" cy="1107996"/>
          </a:xfrm>
          <a:prstGeom prst="rect">
            <a:avLst/>
          </a:prstGeom>
          <a:noFill/>
        </p:spPr>
        <p:txBody>
          <a:bodyPr wrap="none">
            <a:spAutoFit/>
          </a:bodyPr>
          <a:lstStyle/>
          <a:p>
            <a:pPr algn="ctr">
              <a:defRPr/>
            </a:pPr>
            <a:r>
              <a:rPr lang="en-US" sz="6600" b="1" spc="50" dirty="0">
                <a:ln w="0"/>
                <a:solidFill>
                  <a:schemeClr val="bg1">
                    <a:lumMod val="85000"/>
                    <a:alpha val="25000"/>
                  </a:schemeClr>
                </a:solidFill>
                <a:effectLst>
                  <a:innerShdw blurRad="63500" dist="50800" dir="13500000">
                    <a:srgbClr val="000000">
                      <a:alpha val="16000"/>
                    </a:srgbClr>
                  </a:innerShdw>
                </a:effectLst>
                <a:latin typeface="Tahoma" panose="020B0604030504040204" pitchFamily="34" charset="0"/>
                <a:ea typeface="Tahoma" panose="020B0604030504040204" pitchFamily="34" charset="0"/>
                <a:cs typeface="Tahoma" panose="020B0604030504040204" pitchFamily="34" charset="0"/>
              </a:rPr>
              <a:t>CONFIDENTIAL</a:t>
            </a:r>
            <a:endParaRPr lang="en-US" sz="5400" b="1" spc="50" dirty="0">
              <a:ln w="0"/>
              <a:solidFill>
                <a:schemeClr val="bg1">
                  <a:lumMod val="85000"/>
                  <a:alpha val="25000"/>
                </a:schemeClr>
              </a:solidFill>
              <a:effectLst>
                <a:innerShdw blurRad="63500" dist="50800" dir="13500000">
                  <a:srgbClr val="000000">
                    <a:alpha val="16000"/>
                  </a:srgbClr>
                </a:innerShdw>
              </a:effectLst>
              <a:latin typeface="Tahoma" panose="020B0604030504040204" pitchFamily="34" charset="0"/>
              <a:ea typeface="Tahoma" panose="020B0604030504040204" pitchFamily="34" charset="0"/>
              <a:cs typeface="Tahoma" panose="020B0604030504040204" pitchFamily="34" charset="0"/>
            </a:endParaRPr>
          </a:p>
        </p:txBody>
      </p:sp>
      <p:sp>
        <p:nvSpPr>
          <p:cNvPr id="1026" name="Rectangle 1"/>
          <p:cNvSpPr>
            <a:spLocks noGrp="1" noChangeArrowheads="1"/>
          </p:cNvSpPr>
          <p:nvPr>
            <p:ph type="title"/>
          </p:nvPr>
        </p:nvSpPr>
        <p:spPr bwMode="auto">
          <a:xfrm>
            <a:off x="455613" y="0"/>
            <a:ext cx="8229600" cy="3222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0" tIns="0" rIns="0" bIns="0" numCol="1" anchor="b" anchorCtr="0" compatLnSpc="1">
            <a:prstTxWarp prst="textNoShape">
              <a:avLst/>
            </a:prstTxWarp>
          </a:bodyPr>
          <a:lstStyle/>
          <a:p>
            <a:pPr lvl="0"/>
            <a:r>
              <a:rPr lang="en-US" altLang="en-US">
                <a:sym typeface="Lucida Grande" charset="0"/>
              </a:rPr>
              <a:t>Click to edit Master title style</a:t>
            </a:r>
          </a:p>
        </p:txBody>
      </p:sp>
      <p:sp>
        <p:nvSpPr>
          <p:cNvPr id="1027" name="Rectangle 2"/>
          <p:cNvSpPr>
            <a:spLocks noGrp="1" noChangeArrowheads="1"/>
          </p:cNvSpPr>
          <p:nvPr>
            <p:ph type="body" idx="1"/>
          </p:nvPr>
        </p:nvSpPr>
        <p:spPr bwMode="auto">
          <a:xfrm>
            <a:off x="455613" y="3306763"/>
            <a:ext cx="8229600" cy="1066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0" tIns="0" rIns="0" bIns="0" numCol="1" anchor="t" anchorCtr="0" compatLnSpc="1">
            <a:prstTxWarp prst="textNoShape">
              <a:avLst/>
            </a:prstTxWarp>
          </a:bodyPr>
          <a:lstStyle/>
          <a:p>
            <a:pPr lvl="0"/>
            <a:r>
              <a:rPr lang="en-US" altLang="en-US">
                <a:sym typeface="Lucida Grande" charset="0"/>
              </a:rPr>
              <a:t>Click to edit Master text styles</a:t>
            </a:r>
          </a:p>
          <a:p>
            <a:pPr lvl="1"/>
            <a:r>
              <a:rPr lang="en-US" altLang="en-US">
                <a:sym typeface="Lucida Grande" charset="0"/>
              </a:rPr>
              <a:t>Second level</a:t>
            </a:r>
          </a:p>
          <a:p>
            <a:pPr lvl="2"/>
            <a:r>
              <a:rPr lang="en-US" altLang="en-US">
                <a:sym typeface="Lucida Grande" charset="0"/>
              </a:rPr>
              <a:t>Third level</a:t>
            </a:r>
          </a:p>
          <a:p>
            <a:pPr lvl="3"/>
            <a:r>
              <a:rPr lang="en-US" altLang="en-US">
                <a:sym typeface="Lucida Grande" charset="0"/>
              </a:rPr>
              <a:t>Fourth level</a:t>
            </a:r>
          </a:p>
          <a:p>
            <a:pPr lvl="4"/>
            <a:r>
              <a:rPr lang="en-US" altLang="en-US">
                <a:sym typeface="Lucida Grande" charset="0"/>
              </a:rPr>
              <a:t>Fifth level</a:t>
            </a:r>
          </a:p>
        </p:txBody>
      </p:sp>
      <p:sp>
        <p:nvSpPr>
          <p:cNvPr id="1029" name="TextBox 7"/>
          <p:cNvSpPr txBox="1">
            <a:spLocks noChangeArrowheads="1"/>
          </p:cNvSpPr>
          <p:nvPr userDrawn="1"/>
        </p:nvSpPr>
        <p:spPr bwMode="auto">
          <a:xfrm>
            <a:off x="228600" y="6480175"/>
            <a:ext cx="27432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200">
                <a:solidFill>
                  <a:srgbClr val="000000"/>
                </a:solidFill>
                <a:latin typeface="Gill Sans" charset="0"/>
                <a:ea typeface="ヒラギノ角ゴ ProN W3" charset="0"/>
                <a:cs typeface="ヒラギノ角ゴ ProN W3" charset="0"/>
                <a:sym typeface="Gill Sans" charset="0"/>
              </a:defRPr>
            </a:lvl1pPr>
            <a:lvl2pPr marL="742950" indent="-285750">
              <a:defRPr sz="4200">
                <a:solidFill>
                  <a:srgbClr val="000000"/>
                </a:solidFill>
                <a:latin typeface="Gill Sans" charset="0"/>
                <a:ea typeface="ヒラギノ角ゴ ProN W3" charset="0"/>
                <a:cs typeface="ヒラギノ角ゴ ProN W3" charset="0"/>
                <a:sym typeface="Gill Sans" charset="0"/>
              </a:defRPr>
            </a:lvl2pPr>
            <a:lvl3pPr marL="1143000" indent="-228600">
              <a:defRPr sz="4200">
                <a:solidFill>
                  <a:srgbClr val="000000"/>
                </a:solidFill>
                <a:latin typeface="Gill Sans" charset="0"/>
                <a:ea typeface="ヒラギノ角ゴ ProN W3" charset="0"/>
                <a:cs typeface="ヒラギノ角ゴ ProN W3" charset="0"/>
                <a:sym typeface="Gill Sans" charset="0"/>
              </a:defRPr>
            </a:lvl3pPr>
            <a:lvl4pPr marL="1600200" indent="-228600">
              <a:defRPr sz="4200">
                <a:solidFill>
                  <a:srgbClr val="000000"/>
                </a:solidFill>
                <a:latin typeface="Gill Sans" charset="0"/>
                <a:ea typeface="ヒラギノ角ゴ ProN W3" charset="0"/>
                <a:cs typeface="ヒラギノ角ゴ ProN W3" charset="0"/>
                <a:sym typeface="Gill Sans" charset="0"/>
              </a:defRPr>
            </a:lvl4pPr>
            <a:lvl5pPr marL="2057400" indent="-228600">
              <a:defRPr sz="4200">
                <a:solidFill>
                  <a:srgbClr val="000000"/>
                </a:solidFill>
                <a:latin typeface="Gill Sans" charset="0"/>
                <a:ea typeface="ヒラギノ角ゴ ProN W3" charset="0"/>
                <a:cs typeface="ヒラギノ角ゴ ProN W3" charset="0"/>
                <a:sym typeface="Gill Sans" charset="0"/>
              </a:defRPr>
            </a:lvl5pPr>
            <a:lvl6pPr marL="2514600" indent="-228600"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6pPr>
            <a:lvl7pPr marL="2971800" indent="-228600"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7pPr>
            <a:lvl8pPr marL="3429000" indent="-228600"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8pPr>
            <a:lvl9pPr marL="3886200" indent="-228600"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9pPr>
          </a:lstStyle>
          <a:p>
            <a:pPr>
              <a:defRPr/>
            </a:pPr>
            <a:r>
              <a:rPr lang="en-US" altLang="en-US" sz="1400" dirty="0">
                <a:solidFill>
                  <a:srgbClr val="A6A6A6"/>
                </a:solidFill>
              </a:rPr>
              <a:t>GCU – For Internal Use Only</a:t>
            </a:r>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ransition/>
  <p:hf sldNum="0" hdr="0" ftr="0" dt="0"/>
  <p:txStyles>
    <p:titleStyle>
      <a:lvl1pPr algn="ctr" rtl="0" eaLnBrk="0" fontAlgn="base" hangingPunct="0">
        <a:spcBef>
          <a:spcPct val="0"/>
        </a:spcBef>
        <a:spcAft>
          <a:spcPct val="0"/>
        </a:spcAft>
        <a:defRPr sz="6000">
          <a:solidFill>
            <a:srgbClr val="FFFFFF"/>
          </a:solidFill>
          <a:latin typeface="+mj-lt"/>
          <a:ea typeface="+mj-ea"/>
          <a:cs typeface="+mj-cs"/>
          <a:sym typeface="Lucida Grande" charset="0"/>
        </a:defRPr>
      </a:lvl1pPr>
      <a:lvl2pPr algn="ctr" rtl="0" eaLnBrk="0" fontAlgn="base" hangingPunct="0">
        <a:spcBef>
          <a:spcPct val="0"/>
        </a:spcBef>
        <a:spcAft>
          <a:spcPct val="0"/>
        </a:spcAft>
        <a:defRPr sz="6000">
          <a:solidFill>
            <a:srgbClr val="FFFFFF"/>
          </a:solidFill>
          <a:latin typeface="Lucida Grande" charset="0"/>
          <a:ea typeface="ヒラギノ角ゴ ProN W3" charset="0"/>
          <a:cs typeface="ヒラギノ角ゴ ProN W3" charset="0"/>
          <a:sym typeface="Lucida Grande" charset="0"/>
        </a:defRPr>
      </a:lvl2pPr>
      <a:lvl3pPr algn="ctr" rtl="0" eaLnBrk="0" fontAlgn="base" hangingPunct="0">
        <a:spcBef>
          <a:spcPct val="0"/>
        </a:spcBef>
        <a:spcAft>
          <a:spcPct val="0"/>
        </a:spcAft>
        <a:defRPr sz="6000">
          <a:solidFill>
            <a:srgbClr val="FFFFFF"/>
          </a:solidFill>
          <a:latin typeface="Lucida Grande" charset="0"/>
          <a:ea typeface="ヒラギノ角ゴ ProN W3" charset="0"/>
          <a:cs typeface="ヒラギノ角ゴ ProN W3" charset="0"/>
          <a:sym typeface="Lucida Grande" charset="0"/>
        </a:defRPr>
      </a:lvl3pPr>
      <a:lvl4pPr algn="ctr" rtl="0" eaLnBrk="0" fontAlgn="base" hangingPunct="0">
        <a:spcBef>
          <a:spcPct val="0"/>
        </a:spcBef>
        <a:spcAft>
          <a:spcPct val="0"/>
        </a:spcAft>
        <a:defRPr sz="6000">
          <a:solidFill>
            <a:srgbClr val="FFFFFF"/>
          </a:solidFill>
          <a:latin typeface="Lucida Grande" charset="0"/>
          <a:ea typeface="ヒラギノ角ゴ ProN W3" charset="0"/>
          <a:cs typeface="ヒラギノ角ゴ ProN W3" charset="0"/>
          <a:sym typeface="Lucida Grande" charset="0"/>
        </a:defRPr>
      </a:lvl4pPr>
      <a:lvl5pPr algn="ctr" rtl="0" eaLnBrk="0" fontAlgn="base" hangingPunct="0">
        <a:spcBef>
          <a:spcPct val="0"/>
        </a:spcBef>
        <a:spcAft>
          <a:spcPct val="0"/>
        </a:spcAft>
        <a:defRPr sz="6000">
          <a:solidFill>
            <a:srgbClr val="FFFFFF"/>
          </a:solidFill>
          <a:latin typeface="Lucida Grande" charset="0"/>
          <a:ea typeface="ヒラギノ角ゴ ProN W3" charset="0"/>
          <a:cs typeface="ヒラギノ角ゴ ProN W3" charset="0"/>
          <a:sym typeface="Lucida Grande" charset="0"/>
        </a:defRPr>
      </a:lvl5pPr>
      <a:lvl6pPr marL="457200" algn="ctr" rtl="0" fontAlgn="base">
        <a:spcBef>
          <a:spcPct val="0"/>
        </a:spcBef>
        <a:spcAft>
          <a:spcPct val="0"/>
        </a:spcAft>
        <a:defRPr sz="6000">
          <a:solidFill>
            <a:srgbClr val="FFFFFF"/>
          </a:solidFill>
          <a:latin typeface="Lucida Grande" charset="0"/>
          <a:ea typeface="ヒラギノ角ゴ ProN W3" charset="0"/>
          <a:cs typeface="ヒラギノ角ゴ ProN W3" charset="0"/>
          <a:sym typeface="Lucida Grande" charset="0"/>
        </a:defRPr>
      </a:lvl6pPr>
      <a:lvl7pPr marL="914400" algn="ctr" rtl="0" fontAlgn="base">
        <a:spcBef>
          <a:spcPct val="0"/>
        </a:spcBef>
        <a:spcAft>
          <a:spcPct val="0"/>
        </a:spcAft>
        <a:defRPr sz="6000">
          <a:solidFill>
            <a:srgbClr val="FFFFFF"/>
          </a:solidFill>
          <a:latin typeface="Lucida Grande" charset="0"/>
          <a:ea typeface="ヒラギノ角ゴ ProN W3" charset="0"/>
          <a:cs typeface="ヒラギノ角ゴ ProN W3" charset="0"/>
          <a:sym typeface="Lucida Grande" charset="0"/>
        </a:defRPr>
      </a:lvl7pPr>
      <a:lvl8pPr marL="1371600" algn="ctr" rtl="0" fontAlgn="base">
        <a:spcBef>
          <a:spcPct val="0"/>
        </a:spcBef>
        <a:spcAft>
          <a:spcPct val="0"/>
        </a:spcAft>
        <a:defRPr sz="6000">
          <a:solidFill>
            <a:srgbClr val="FFFFFF"/>
          </a:solidFill>
          <a:latin typeface="Lucida Grande" charset="0"/>
          <a:ea typeface="ヒラギノ角ゴ ProN W3" charset="0"/>
          <a:cs typeface="ヒラギノ角ゴ ProN W3" charset="0"/>
          <a:sym typeface="Lucida Grande" charset="0"/>
        </a:defRPr>
      </a:lvl8pPr>
      <a:lvl9pPr marL="1828800" algn="ctr" rtl="0" fontAlgn="base">
        <a:spcBef>
          <a:spcPct val="0"/>
        </a:spcBef>
        <a:spcAft>
          <a:spcPct val="0"/>
        </a:spcAft>
        <a:defRPr sz="6000">
          <a:solidFill>
            <a:srgbClr val="FFFFFF"/>
          </a:solidFill>
          <a:latin typeface="Lucida Grande" charset="0"/>
          <a:ea typeface="ヒラギノ角ゴ ProN W3" charset="0"/>
          <a:cs typeface="ヒラギノ角ゴ ProN W3" charset="0"/>
          <a:sym typeface="Lucida Grande" charset="0"/>
        </a:defRPr>
      </a:lvl9pPr>
    </p:titleStyle>
    <p:bodyStyle>
      <a:lvl1pPr algn="ctr" rtl="0" eaLnBrk="0" fontAlgn="base" hangingPunct="0">
        <a:spcBef>
          <a:spcPts val="300"/>
        </a:spcBef>
        <a:spcAft>
          <a:spcPct val="0"/>
        </a:spcAft>
        <a:defRPr>
          <a:solidFill>
            <a:srgbClr val="FFFFFF"/>
          </a:solidFill>
          <a:latin typeface="+mn-lt"/>
          <a:ea typeface="+mn-ea"/>
          <a:cs typeface="+mn-cs"/>
          <a:sym typeface="Lucida Grande" charset="0"/>
        </a:defRPr>
      </a:lvl1pPr>
      <a:lvl2pPr marL="457200" algn="ctr" rtl="0" eaLnBrk="0" fontAlgn="base" hangingPunct="0">
        <a:spcBef>
          <a:spcPts val="600"/>
        </a:spcBef>
        <a:spcAft>
          <a:spcPct val="0"/>
        </a:spcAft>
        <a:defRPr sz="2000">
          <a:solidFill>
            <a:srgbClr val="878787"/>
          </a:solidFill>
          <a:latin typeface="+mn-lt"/>
          <a:ea typeface="+mn-ea"/>
          <a:cs typeface="+mn-cs"/>
          <a:sym typeface="Lucida Grande" charset="0"/>
        </a:defRPr>
      </a:lvl2pPr>
      <a:lvl3pPr marL="914400" algn="ctr" rtl="0" eaLnBrk="0" fontAlgn="base" hangingPunct="0">
        <a:spcBef>
          <a:spcPts val="600"/>
        </a:spcBef>
        <a:spcAft>
          <a:spcPct val="0"/>
        </a:spcAft>
        <a:defRPr>
          <a:solidFill>
            <a:srgbClr val="878787"/>
          </a:solidFill>
          <a:latin typeface="+mn-lt"/>
          <a:ea typeface="+mn-ea"/>
          <a:cs typeface="+mn-cs"/>
          <a:sym typeface="Lucida Grande" charset="0"/>
        </a:defRPr>
      </a:lvl3pPr>
      <a:lvl4pPr marL="1371600" algn="ctr" rtl="0" eaLnBrk="0" fontAlgn="base" hangingPunct="0">
        <a:spcBef>
          <a:spcPts val="600"/>
        </a:spcBef>
        <a:spcAft>
          <a:spcPct val="0"/>
        </a:spcAft>
        <a:defRPr>
          <a:solidFill>
            <a:srgbClr val="878787"/>
          </a:solidFill>
          <a:latin typeface="+mn-lt"/>
          <a:ea typeface="+mn-ea"/>
          <a:cs typeface="+mn-cs"/>
          <a:sym typeface="Lucida Grande" charset="0"/>
        </a:defRPr>
      </a:lvl4pPr>
      <a:lvl5pPr marL="1828800" algn="ctr" rtl="0" eaLnBrk="0" fontAlgn="base" hangingPunct="0">
        <a:spcBef>
          <a:spcPts val="600"/>
        </a:spcBef>
        <a:spcAft>
          <a:spcPct val="0"/>
        </a:spcAft>
        <a:defRPr>
          <a:solidFill>
            <a:srgbClr val="878787"/>
          </a:solidFill>
          <a:latin typeface="+mn-lt"/>
          <a:ea typeface="+mn-ea"/>
          <a:cs typeface="+mn-cs"/>
          <a:sym typeface="Lucida Grande" charset="0"/>
        </a:defRPr>
      </a:lvl5pPr>
      <a:lvl6pPr marL="2286000" algn="ctr" rtl="0" fontAlgn="base">
        <a:spcBef>
          <a:spcPts val="600"/>
        </a:spcBef>
        <a:spcAft>
          <a:spcPct val="0"/>
        </a:spcAft>
        <a:defRPr>
          <a:solidFill>
            <a:srgbClr val="878787"/>
          </a:solidFill>
          <a:latin typeface="+mn-lt"/>
          <a:ea typeface="+mn-ea"/>
          <a:cs typeface="+mn-cs"/>
          <a:sym typeface="Lucida Grande" charset="0"/>
        </a:defRPr>
      </a:lvl6pPr>
      <a:lvl7pPr marL="2743200" algn="ctr" rtl="0" fontAlgn="base">
        <a:spcBef>
          <a:spcPts val="600"/>
        </a:spcBef>
        <a:spcAft>
          <a:spcPct val="0"/>
        </a:spcAft>
        <a:defRPr>
          <a:solidFill>
            <a:srgbClr val="878787"/>
          </a:solidFill>
          <a:latin typeface="+mn-lt"/>
          <a:ea typeface="+mn-ea"/>
          <a:cs typeface="+mn-cs"/>
          <a:sym typeface="Lucida Grande" charset="0"/>
        </a:defRPr>
      </a:lvl7pPr>
      <a:lvl8pPr marL="3200400" algn="ctr" rtl="0" fontAlgn="base">
        <a:spcBef>
          <a:spcPts val="600"/>
        </a:spcBef>
        <a:spcAft>
          <a:spcPct val="0"/>
        </a:spcAft>
        <a:defRPr>
          <a:solidFill>
            <a:srgbClr val="878787"/>
          </a:solidFill>
          <a:latin typeface="+mn-lt"/>
          <a:ea typeface="+mn-ea"/>
          <a:cs typeface="+mn-cs"/>
          <a:sym typeface="Lucida Grande" charset="0"/>
        </a:defRPr>
      </a:lvl8pPr>
      <a:lvl9pPr marL="3657600" algn="ctr" rtl="0" fontAlgn="base">
        <a:spcBef>
          <a:spcPts val="600"/>
        </a:spcBef>
        <a:spcAft>
          <a:spcPct val="0"/>
        </a:spcAft>
        <a:defRPr>
          <a:solidFill>
            <a:srgbClr val="878787"/>
          </a:solidFill>
          <a:latin typeface="+mn-lt"/>
          <a:ea typeface="+mn-ea"/>
          <a:cs typeface="+mn-cs"/>
          <a:sym typeface="Lucida Grande"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F767C0F8-321A-433A-A9A2-37E06A19152D}"/>
              </a:ext>
            </a:extLst>
          </p:cNvPr>
          <p:cNvSpPr/>
          <p:nvPr userDrawn="1"/>
        </p:nvSpPr>
        <p:spPr>
          <a:xfrm rot="20133270">
            <a:off x="1154239" y="2875003"/>
            <a:ext cx="6835526" cy="1107996"/>
          </a:xfrm>
          <a:prstGeom prst="rect">
            <a:avLst/>
          </a:prstGeom>
          <a:noFill/>
        </p:spPr>
        <p:txBody>
          <a:bodyPr wrap="none">
            <a:spAutoFit/>
          </a:bodyPr>
          <a:lstStyle/>
          <a:p>
            <a:pPr algn="ctr">
              <a:defRPr/>
            </a:pPr>
            <a:r>
              <a:rPr lang="en-US" sz="6600" b="1" spc="50" dirty="0">
                <a:ln w="0"/>
                <a:solidFill>
                  <a:srgbClr val="FFFFFF">
                    <a:lumMod val="85000"/>
                    <a:alpha val="25000"/>
                  </a:srgbClr>
                </a:solidFill>
                <a:effectLst>
                  <a:innerShdw blurRad="63500" dist="50800" dir="13500000">
                    <a:srgbClr val="000000">
                      <a:alpha val="16000"/>
                    </a:srgbClr>
                  </a:innerShdw>
                </a:effectLst>
                <a:latin typeface="Tahoma" panose="020B0604030504040204" pitchFamily="34" charset="0"/>
                <a:ea typeface="Tahoma" panose="020B0604030504040204" pitchFamily="34" charset="0"/>
                <a:cs typeface="Tahoma" panose="020B0604030504040204" pitchFamily="34" charset="0"/>
              </a:rPr>
              <a:t>CONFIDENTIAL</a:t>
            </a:r>
            <a:endParaRPr lang="en-US" sz="5400" b="1" spc="50" dirty="0">
              <a:ln w="0"/>
              <a:solidFill>
                <a:srgbClr val="FFFFFF">
                  <a:lumMod val="85000"/>
                  <a:alpha val="25000"/>
                </a:srgbClr>
              </a:solidFill>
              <a:effectLst>
                <a:innerShdw blurRad="63500" dist="50800" dir="13500000">
                  <a:srgbClr val="000000">
                    <a:alpha val="16000"/>
                  </a:srgbClr>
                </a:innerShdw>
              </a:effectLst>
              <a:latin typeface="Tahoma" panose="020B0604030504040204" pitchFamily="34" charset="0"/>
              <a:ea typeface="Tahoma" panose="020B0604030504040204" pitchFamily="34" charset="0"/>
              <a:cs typeface="Tahoma" panose="020B0604030504040204" pitchFamily="34" charset="0"/>
            </a:endParaRPr>
          </a:p>
        </p:txBody>
      </p:sp>
      <p:sp>
        <p:nvSpPr>
          <p:cNvPr id="3073" name="Text Box 1">
            <a:extLst>
              <a:ext uri="{FF2B5EF4-FFF2-40B4-BE49-F238E27FC236}">
                <a16:creationId xmlns:a16="http://schemas.microsoft.com/office/drawing/2014/main" xmlns="" id="{28B84D81-8CFA-42CA-837B-2763A30D659E}"/>
              </a:ext>
            </a:extLst>
          </p:cNvPr>
          <p:cNvSpPr txBox="1">
            <a:spLocks noGrp="1" noChangeArrowheads="1"/>
          </p:cNvSpPr>
          <p:nvPr>
            <p:ph type="sldNum" sz="quarter" idx="4"/>
          </p:nvPr>
        </p:nvSpPr>
        <p:spPr bwMode="auto">
          <a:xfrm>
            <a:off x="4433888" y="6480175"/>
            <a:ext cx="274637" cy="241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1440" tIns="45720" rIns="91440" bIns="45720" numCol="1" anchor="ctr" anchorCtr="0" compatLnSpc="1">
            <a:prstTxWarp prst="textNoShape">
              <a:avLst/>
            </a:prstTxWarp>
          </a:bodyPr>
          <a:lstStyle>
            <a:lvl1pPr algn="ctr" eaLnBrk="1" hangingPunct="1">
              <a:defRPr sz="1100" b="1">
                <a:solidFill>
                  <a:srgbClr val="7F7F7F"/>
                </a:solidFill>
                <a:latin typeface="Lucida Grande" charset="0"/>
                <a:ea typeface="Lucida Grande" charset="0"/>
                <a:cs typeface="Lucida Grande" charset="0"/>
                <a:sym typeface="Lucida Grande" charset="0"/>
              </a:defRPr>
            </a:lvl1pPr>
          </a:lstStyle>
          <a:p>
            <a:pPr>
              <a:defRPr/>
            </a:pPr>
            <a:fld id="{2001C355-B4CF-495D-A84A-3C128F762090}" type="slidenum">
              <a:rPr lang="en-US" altLang="en-US"/>
              <a:pPr>
                <a:defRPr/>
              </a:pPr>
              <a:t>‹#›</a:t>
            </a:fld>
            <a:endParaRPr lang="en-US" altLang="en-US" dirty="0"/>
          </a:p>
        </p:txBody>
      </p:sp>
      <p:sp>
        <p:nvSpPr>
          <p:cNvPr id="3076" name="TextBox 2">
            <a:extLst>
              <a:ext uri="{FF2B5EF4-FFF2-40B4-BE49-F238E27FC236}">
                <a16:creationId xmlns:a16="http://schemas.microsoft.com/office/drawing/2014/main" xmlns="" id="{4EE8071E-2A43-4633-A629-3B739BE7BBB8}"/>
              </a:ext>
            </a:extLst>
          </p:cNvPr>
          <p:cNvSpPr txBox="1">
            <a:spLocks noChangeArrowheads="1"/>
          </p:cNvSpPr>
          <p:nvPr userDrawn="1"/>
        </p:nvSpPr>
        <p:spPr bwMode="auto">
          <a:xfrm>
            <a:off x="228600" y="6480175"/>
            <a:ext cx="27432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200">
                <a:solidFill>
                  <a:srgbClr val="000000"/>
                </a:solidFill>
                <a:latin typeface="Gill Sans" charset="0"/>
                <a:cs typeface="ヒラギノ角ゴ ProN W3" charset="0"/>
                <a:sym typeface="Gill Sans" charset="0"/>
              </a:defRPr>
            </a:lvl1pPr>
            <a:lvl2pPr marL="742950" indent="-285750">
              <a:defRPr sz="4200">
                <a:solidFill>
                  <a:srgbClr val="000000"/>
                </a:solidFill>
                <a:latin typeface="Gill Sans" charset="0"/>
                <a:cs typeface="ヒラギノ角ゴ ProN W3" charset="0"/>
                <a:sym typeface="Gill Sans" charset="0"/>
              </a:defRPr>
            </a:lvl2pPr>
            <a:lvl3pPr marL="1143000" indent="-228600">
              <a:defRPr sz="4200">
                <a:solidFill>
                  <a:srgbClr val="000000"/>
                </a:solidFill>
                <a:latin typeface="Gill Sans" charset="0"/>
                <a:cs typeface="ヒラギノ角ゴ ProN W3" charset="0"/>
                <a:sym typeface="Gill Sans" charset="0"/>
              </a:defRPr>
            </a:lvl3pPr>
            <a:lvl4pPr marL="1600200" indent="-228600">
              <a:defRPr sz="4200">
                <a:solidFill>
                  <a:srgbClr val="000000"/>
                </a:solidFill>
                <a:latin typeface="Gill Sans" charset="0"/>
                <a:cs typeface="ヒラギノ角ゴ ProN W3" charset="0"/>
                <a:sym typeface="Gill Sans" charset="0"/>
              </a:defRPr>
            </a:lvl4pPr>
            <a:lvl5pPr marL="2057400" indent="-228600">
              <a:defRPr sz="4200">
                <a:solidFill>
                  <a:srgbClr val="000000"/>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4200">
                <a:solidFill>
                  <a:srgbClr val="000000"/>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4200">
                <a:solidFill>
                  <a:srgbClr val="000000"/>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4200">
                <a:solidFill>
                  <a:srgbClr val="000000"/>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4200">
                <a:solidFill>
                  <a:srgbClr val="000000"/>
                </a:solidFill>
                <a:latin typeface="Gill Sans" charset="0"/>
                <a:cs typeface="ヒラギノ角ゴ ProN W3" charset="0"/>
                <a:sym typeface="Gill Sans" charset="0"/>
              </a:defRPr>
            </a:lvl9pPr>
          </a:lstStyle>
          <a:p>
            <a:pPr>
              <a:defRPr/>
            </a:pPr>
            <a:r>
              <a:rPr lang="en-US" altLang="en-US" sz="1400" dirty="0">
                <a:solidFill>
                  <a:srgbClr val="A6A6A6"/>
                </a:solidFill>
              </a:rPr>
              <a:t>GCU – For Internal Use Only</a:t>
            </a:r>
          </a:p>
        </p:txBody>
      </p:sp>
    </p:spTree>
    <p:extLst>
      <p:ext uri="{BB962C8B-B14F-4D97-AF65-F5344CB8AC3E}">
        <p14:creationId xmlns:p14="http://schemas.microsoft.com/office/powerpoint/2010/main" val="3823330147"/>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ransition/>
  <p:hf sldNum="0" hdr="0" ftr="0" dt="0"/>
  <p:txStyles>
    <p:titleStyle>
      <a:lvl1pPr algn="ctr" rtl="0" eaLnBrk="0" fontAlgn="base" hangingPunct="0">
        <a:spcBef>
          <a:spcPct val="0"/>
        </a:spcBef>
        <a:spcAft>
          <a:spcPct val="0"/>
        </a:spcAft>
        <a:defRPr sz="4600">
          <a:solidFill>
            <a:srgbClr val="FFFFFF"/>
          </a:solidFill>
          <a:latin typeface="+mj-lt"/>
          <a:ea typeface="+mj-ea"/>
          <a:cs typeface="+mj-cs"/>
          <a:sym typeface="Lucida Grande" charset="0"/>
        </a:defRPr>
      </a:lvl1pPr>
      <a:lvl2pPr algn="ctr" rtl="0" eaLnBrk="0" fontAlgn="base" hangingPunct="0">
        <a:spcBef>
          <a:spcPct val="0"/>
        </a:spcBef>
        <a:spcAft>
          <a:spcPct val="0"/>
        </a:spcAft>
        <a:defRPr sz="4600">
          <a:solidFill>
            <a:srgbClr val="FFFFFF"/>
          </a:solidFill>
          <a:latin typeface="Lucida Grande" charset="0"/>
          <a:ea typeface="ヒラギノ角ゴ ProN W3" charset="0"/>
          <a:cs typeface="ヒラギノ角ゴ ProN W3" charset="0"/>
          <a:sym typeface="Lucida Grande" charset="0"/>
        </a:defRPr>
      </a:lvl2pPr>
      <a:lvl3pPr algn="ctr" rtl="0" eaLnBrk="0" fontAlgn="base" hangingPunct="0">
        <a:spcBef>
          <a:spcPct val="0"/>
        </a:spcBef>
        <a:spcAft>
          <a:spcPct val="0"/>
        </a:spcAft>
        <a:defRPr sz="4600">
          <a:solidFill>
            <a:srgbClr val="FFFFFF"/>
          </a:solidFill>
          <a:latin typeface="Lucida Grande" charset="0"/>
          <a:ea typeface="ヒラギノ角ゴ ProN W3" charset="0"/>
          <a:cs typeface="ヒラギノ角ゴ ProN W3" charset="0"/>
          <a:sym typeface="Lucida Grande" charset="0"/>
        </a:defRPr>
      </a:lvl3pPr>
      <a:lvl4pPr algn="ctr" rtl="0" eaLnBrk="0" fontAlgn="base" hangingPunct="0">
        <a:spcBef>
          <a:spcPct val="0"/>
        </a:spcBef>
        <a:spcAft>
          <a:spcPct val="0"/>
        </a:spcAft>
        <a:defRPr sz="4600">
          <a:solidFill>
            <a:srgbClr val="FFFFFF"/>
          </a:solidFill>
          <a:latin typeface="Lucida Grande" charset="0"/>
          <a:ea typeface="ヒラギノ角ゴ ProN W3" charset="0"/>
          <a:cs typeface="ヒラギノ角ゴ ProN W3" charset="0"/>
          <a:sym typeface="Lucida Grande" charset="0"/>
        </a:defRPr>
      </a:lvl4pPr>
      <a:lvl5pPr algn="ctr" rtl="0" eaLnBrk="0" fontAlgn="base" hangingPunct="0">
        <a:spcBef>
          <a:spcPct val="0"/>
        </a:spcBef>
        <a:spcAft>
          <a:spcPct val="0"/>
        </a:spcAft>
        <a:defRPr sz="4600">
          <a:solidFill>
            <a:srgbClr val="FFFFFF"/>
          </a:solidFill>
          <a:latin typeface="Lucida Grande" charset="0"/>
          <a:ea typeface="ヒラギノ角ゴ ProN W3" charset="0"/>
          <a:cs typeface="ヒラギノ角ゴ ProN W3" charset="0"/>
          <a:sym typeface="Lucida Grande" charset="0"/>
        </a:defRPr>
      </a:lvl5pPr>
      <a:lvl6pPr marL="457200" algn="ctr" rtl="0" fontAlgn="base">
        <a:spcBef>
          <a:spcPct val="0"/>
        </a:spcBef>
        <a:spcAft>
          <a:spcPct val="0"/>
        </a:spcAft>
        <a:defRPr sz="4600">
          <a:solidFill>
            <a:srgbClr val="FFFFFF"/>
          </a:solidFill>
          <a:latin typeface="Lucida Grande" charset="0"/>
          <a:ea typeface="ヒラギノ角ゴ ProN W3" charset="0"/>
          <a:cs typeface="ヒラギノ角ゴ ProN W3" charset="0"/>
          <a:sym typeface="Lucida Grande" charset="0"/>
        </a:defRPr>
      </a:lvl6pPr>
      <a:lvl7pPr marL="914400" algn="ctr" rtl="0" fontAlgn="base">
        <a:spcBef>
          <a:spcPct val="0"/>
        </a:spcBef>
        <a:spcAft>
          <a:spcPct val="0"/>
        </a:spcAft>
        <a:defRPr sz="4600">
          <a:solidFill>
            <a:srgbClr val="FFFFFF"/>
          </a:solidFill>
          <a:latin typeface="Lucida Grande" charset="0"/>
          <a:ea typeface="ヒラギノ角ゴ ProN W3" charset="0"/>
          <a:cs typeface="ヒラギノ角ゴ ProN W3" charset="0"/>
          <a:sym typeface="Lucida Grande" charset="0"/>
        </a:defRPr>
      </a:lvl7pPr>
      <a:lvl8pPr marL="1371600" algn="ctr" rtl="0" fontAlgn="base">
        <a:spcBef>
          <a:spcPct val="0"/>
        </a:spcBef>
        <a:spcAft>
          <a:spcPct val="0"/>
        </a:spcAft>
        <a:defRPr sz="4600">
          <a:solidFill>
            <a:srgbClr val="FFFFFF"/>
          </a:solidFill>
          <a:latin typeface="Lucida Grande" charset="0"/>
          <a:ea typeface="ヒラギノ角ゴ ProN W3" charset="0"/>
          <a:cs typeface="ヒラギノ角ゴ ProN W3" charset="0"/>
          <a:sym typeface="Lucida Grande" charset="0"/>
        </a:defRPr>
      </a:lvl8pPr>
      <a:lvl9pPr marL="1828800" algn="ctr" rtl="0" fontAlgn="base">
        <a:spcBef>
          <a:spcPct val="0"/>
        </a:spcBef>
        <a:spcAft>
          <a:spcPct val="0"/>
        </a:spcAft>
        <a:defRPr sz="4600">
          <a:solidFill>
            <a:srgbClr val="FFFFFF"/>
          </a:solidFill>
          <a:latin typeface="Lucida Grande" charset="0"/>
          <a:ea typeface="ヒラギノ角ゴ ProN W3" charset="0"/>
          <a:cs typeface="ヒラギノ角ゴ ProN W3" charset="0"/>
          <a:sym typeface="Lucida Grande" charset="0"/>
        </a:defRPr>
      </a:lvl9pPr>
    </p:titleStyle>
    <p:bodyStyle>
      <a:lvl1pPr marL="342900" indent="-342900" algn="l" rtl="0" eaLnBrk="0" fontAlgn="base" hangingPunct="0">
        <a:spcBef>
          <a:spcPts val="2000"/>
        </a:spcBef>
        <a:spcAft>
          <a:spcPct val="0"/>
        </a:spcAft>
        <a:buClr>
          <a:srgbClr val="660066"/>
        </a:buClr>
        <a:buSzPct val="89000"/>
        <a:buFont typeface="Arial" panose="020B0604020202020204" pitchFamily="34" charset="0"/>
        <a:buChar char="•"/>
        <a:defRPr sz="2200">
          <a:solidFill>
            <a:srgbClr val="595959"/>
          </a:solidFill>
          <a:latin typeface="+mn-lt"/>
          <a:ea typeface="+mn-ea"/>
          <a:cs typeface="+mn-cs"/>
          <a:sym typeface="Lucida Grande" charset="0"/>
        </a:defRPr>
      </a:lvl1pPr>
      <a:lvl2pPr marL="685800" indent="-336550" algn="l" rtl="0" eaLnBrk="0" fontAlgn="base" hangingPunct="0">
        <a:spcBef>
          <a:spcPts val="600"/>
        </a:spcBef>
        <a:spcAft>
          <a:spcPct val="0"/>
        </a:spcAft>
        <a:buClr>
          <a:srgbClr val="660066"/>
        </a:buClr>
        <a:buSzPct val="89000"/>
        <a:buFont typeface="Arial" panose="020B0604020202020204" pitchFamily="34" charset="0"/>
        <a:buChar char="•"/>
        <a:defRPr sz="2000">
          <a:solidFill>
            <a:srgbClr val="595959"/>
          </a:solidFill>
          <a:latin typeface="+mn-lt"/>
          <a:ea typeface="+mn-ea"/>
          <a:cs typeface="+mn-cs"/>
          <a:sym typeface="Lucida Grande" charset="0"/>
        </a:defRPr>
      </a:lvl2pPr>
      <a:lvl3pPr marL="1035050" indent="-349250" algn="l" rtl="0" eaLnBrk="0" fontAlgn="base" hangingPunct="0">
        <a:spcBef>
          <a:spcPts val="600"/>
        </a:spcBef>
        <a:spcAft>
          <a:spcPct val="0"/>
        </a:spcAft>
        <a:buClr>
          <a:srgbClr val="660066"/>
        </a:buClr>
        <a:buSzPct val="89000"/>
        <a:buFont typeface="Arial" panose="020B0604020202020204" pitchFamily="34" charset="0"/>
        <a:buChar char="•"/>
        <a:defRPr>
          <a:solidFill>
            <a:srgbClr val="595959"/>
          </a:solidFill>
          <a:latin typeface="+mn-lt"/>
          <a:ea typeface="+mn-ea"/>
          <a:cs typeface="+mn-cs"/>
          <a:sym typeface="Lucida Grande" charset="0"/>
        </a:defRPr>
      </a:lvl3pPr>
      <a:lvl4pPr marL="1371600" indent="-336550" algn="l" rtl="0" eaLnBrk="0" fontAlgn="base" hangingPunct="0">
        <a:spcBef>
          <a:spcPts val="600"/>
        </a:spcBef>
        <a:spcAft>
          <a:spcPct val="0"/>
        </a:spcAft>
        <a:buClr>
          <a:srgbClr val="660066"/>
        </a:buClr>
        <a:buSzPct val="89000"/>
        <a:buFont typeface="Arial" panose="020B0604020202020204" pitchFamily="34" charset="0"/>
        <a:buChar char="•"/>
        <a:defRPr>
          <a:solidFill>
            <a:srgbClr val="595959"/>
          </a:solidFill>
          <a:latin typeface="+mn-lt"/>
          <a:ea typeface="+mn-ea"/>
          <a:cs typeface="+mn-cs"/>
          <a:sym typeface="Lucida Grande" charset="0"/>
        </a:defRPr>
      </a:lvl4pPr>
      <a:lvl5pPr marL="1720850" indent="-349250" algn="l" rtl="0" eaLnBrk="0" fontAlgn="base" hangingPunct="0">
        <a:spcBef>
          <a:spcPts val="600"/>
        </a:spcBef>
        <a:spcAft>
          <a:spcPct val="0"/>
        </a:spcAft>
        <a:buClr>
          <a:srgbClr val="660066"/>
        </a:buClr>
        <a:buSzPct val="89000"/>
        <a:buFont typeface="Arial" panose="020B0604020202020204" pitchFamily="34" charset="0"/>
        <a:buChar char="•"/>
        <a:defRPr>
          <a:solidFill>
            <a:srgbClr val="595959"/>
          </a:solidFill>
          <a:latin typeface="+mn-lt"/>
          <a:ea typeface="+mn-ea"/>
          <a:cs typeface="+mn-cs"/>
          <a:sym typeface="Lucida Grande" charset="0"/>
        </a:defRPr>
      </a:lvl5pPr>
      <a:lvl6pPr marL="2178050" indent="-349250" algn="l" rtl="0" fontAlgn="base">
        <a:spcBef>
          <a:spcPts val="600"/>
        </a:spcBef>
        <a:spcAft>
          <a:spcPct val="0"/>
        </a:spcAft>
        <a:buClr>
          <a:srgbClr val="660066"/>
        </a:buClr>
        <a:buSzPct val="89000"/>
        <a:buFont typeface="Arial" charset="0"/>
        <a:buChar char="•"/>
        <a:defRPr>
          <a:solidFill>
            <a:srgbClr val="595959"/>
          </a:solidFill>
          <a:latin typeface="+mn-lt"/>
          <a:ea typeface="+mn-ea"/>
          <a:cs typeface="+mn-cs"/>
          <a:sym typeface="Lucida Grande" charset="0"/>
        </a:defRPr>
      </a:lvl6pPr>
      <a:lvl7pPr marL="2635250" indent="-349250" algn="l" rtl="0" fontAlgn="base">
        <a:spcBef>
          <a:spcPts val="600"/>
        </a:spcBef>
        <a:spcAft>
          <a:spcPct val="0"/>
        </a:spcAft>
        <a:buClr>
          <a:srgbClr val="660066"/>
        </a:buClr>
        <a:buSzPct val="89000"/>
        <a:buFont typeface="Arial" charset="0"/>
        <a:buChar char="•"/>
        <a:defRPr>
          <a:solidFill>
            <a:srgbClr val="595959"/>
          </a:solidFill>
          <a:latin typeface="+mn-lt"/>
          <a:ea typeface="+mn-ea"/>
          <a:cs typeface="+mn-cs"/>
          <a:sym typeface="Lucida Grande" charset="0"/>
        </a:defRPr>
      </a:lvl7pPr>
      <a:lvl8pPr marL="3092450" indent="-349250" algn="l" rtl="0" fontAlgn="base">
        <a:spcBef>
          <a:spcPts val="600"/>
        </a:spcBef>
        <a:spcAft>
          <a:spcPct val="0"/>
        </a:spcAft>
        <a:buClr>
          <a:srgbClr val="660066"/>
        </a:buClr>
        <a:buSzPct val="89000"/>
        <a:buFont typeface="Arial" charset="0"/>
        <a:buChar char="•"/>
        <a:defRPr>
          <a:solidFill>
            <a:srgbClr val="595959"/>
          </a:solidFill>
          <a:latin typeface="+mn-lt"/>
          <a:ea typeface="+mn-ea"/>
          <a:cs typeface="+mn-cs"/>
          <a:sym typeface="Lucida Grande" charset="0"/>
        </a:defRPr>
      </a:lvl8pPr>
      <a:lvl9pPr marL="3549650" indent="-349250" algn="l" rtl="0" fontAlgn="base">
        <a:spcBef>
          <a:spcPts val="600"/>
        </a:spcBef>
        <a:spcAft>
          <a:spcPct val="0"/>
        </a:spcAft>
        <a:buClr>
          <a:srgbClr val="660066"/>
        </a:buClr>
        <a:buSzPct val="89000"/>
        <a:buFont typeface="Arial" charset="0"/>
        <a:buChar char="•"/>
        <a:defRPr>
          <a:solidFill>
            <a:srgbClr val="595959"/>
          </a:solidFill>
          <a:latin typeface="+mn-lt"/>
          <a:ea typeface="+mn-ea"/>
          <a:cs typeface="+mn-cs"/>
          <a:sym typeface="Lucida Grande"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hyperlink" Target="https://statistics.laerd.com/statistical-guides/types-of-variable.php" TargetMode="External"/><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hyperlink" Target="http://www.laerd.com/" TargetMode="External"/><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hyperlink" Target="http://www.laerd.com/" TargetMode="Externa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s://search-ebscohost-s/" TargetMode="External"/><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905000"/>
            <a:ext cx="8229600" cy="3222625"/>
          </a:xfrm>
        </p:spPr>
        <p:txBody>
          <a:bodyPr>
            <a:normAutofit fontScale="90000"/>
          </a:bodyPr>
          <a:lstStyle/>
          <a:p>
            <a:r>
              <a:rPr lang="en-US" sz="4000" dirty="0"/>
              <a:t/>
            </a:r>
            <a:br>
              <a:rPr lang="en-US" sz="4000" dirty="0"/>
            </a:br>
            <a:r>
              <a:rPr lang="en-US" sz="4000" dirty="0"/>
              <a:t/>
            </a:r>
            <a:br>
              <a:rPr lang="en-US" sz="4000" dirty="0"/>
            </a:br>
            <a:r>
              <a:rPr lang="en-US" sz="4000" dirty="0"/>
              <a:t/>
            </a:r>
            <a:br>
              <a:rPr lang="en-US" sz="4000" dirty="0"/>
            </a:br>
            <a:r>
              <a:rPr lang="en-US" sz="4000" dirty="0"/>
              <a:t>Prospectus or Proposal Defense Presentation (based on expanded 10 Strategic Points)</a:t>
            </a:r>
            <a:br>
              <a:rPr lang="en-US" sz="4000" dirty="0"/>
            </a:br>
            <a:r>
              <a:rPr lang="en-US" sz="4000" dirty="0"/>
              <a:t/>
            </a:r>
            <a:br>
              <a:rPr lang="en-US" sz="4000" dirty="0"/>
            </a:br>
            <a:r>
              <a:rPr lang="en-US" sz="4000" dirty="0"/>
              <a:t/>
            </a:r>
            <a:br>
              <a:rPr lang="en-US" sz="4000" dirty="0"/>
            </a:br>
            <a:r>
              <a:rPr lang="en-US" sz="4000" dirty="0" smtClean="0"/>
              <a:t>Veteran Teacher Retention</a:t>
            </a:r>
            <a:r>
              <a:rPr lang="en-US" sz="4000" dirty="0"/>
              <a:t/>
            </a:r>
            <a:br>
              <a:rPr lang="en-US" sz="4000" dirty="0"/>
            </a:br>
            <a:r>
              <a:rPr lang="en-US" sz="2400" dirty="0"/>
              <a:t>Date of Presentation</a:t>
            </a:r>
            <a:br>
              <a:rPr lang="en-US" sz="2400" dirty="0"/>
            </a:br>
            <a:r>
              <a:rPr lang="en-US" sz="2400" dirty="0" smtClean="0"/>
              <a:t>Charles Titus</a:t>
            </a:r>
            <a:r>
              <a:rPr lang="en-US" sz="2400" dirty="0"/>
              <a:t/>
            </a:r>
            <a:br>
              <a:rPr lang="en-US" sz="2400" dirty="0"/>
            </a:br>
            <a:r>
              <a:rPr lang="en-US" sz="2400" dirty="0"/>
              <a:t>Chair’s name (</a:t>
            </a:r>
            <a:r>
              <a:rPr lang="en-US" sz="2400" i="1" dirty="0"/>
              <a:t>Dr. W.H.O. </a:t>
            </a:r>
            <a:r>
              <a:rPr lang="en-US" sz="2400" i="1" dirty="0" err="1"/>
              <a:t>Coulditbe</a:t>
            </a:r>
            <a:r>
              <a:rPr lang="en-US" sz="2400" i="1" dirty="0"/>
              <a:t>)</a:t>
            </a:r>
            <a:r>
              <a:rPr lang="en-US" sz="2400" dirty="0"/>
              <a:t> </a:t>
            </a:r>
            <a:br>
              <a:rPr lang="en-US" sz="2400" dirty="0"/>
            </a:br>
            <a:r>
              <a:rPr lang="en-US" sz="2400" dirty="0"/>
              <a:t>Methodologist’s name </a:t>
            </a:r>
            <a:r>
              <a:rPr lang="en-US" sz="2000" dirty="0"/>
              <a:t>(</a:t>
            </a:r>
            <a:r>
              <a:rPr lang="en-US" sz="2000" i="1" dirty="0"/>
              <a:t>Dr. I. D. </a:t>
            </a:r>
            <a:r>
              <a:rPr lang="en-US" sz="2000" i="1" dirty="0" err="1"/>
              <a:t>Ontknow</a:t>
            </a:r>
            <a:r>
              <a:rPr lang="en-US" sz="2000" i="1" dirty="0"/>
              <a:t>)</a:t>
            </a:r>
            <a:r>
              <a:rPr lang="en-US" sz="2000" dirty="0"/>
              <a:t/>
            </a:r>
            <a:br>
              <a:rPr lang="en-US" sz="2000" dirty="0"/>
            </a:br>
            <a:r>
              <a:rPr lang="en-US" sz="2400" dirty="0"/>
              <a:t>Content Expert’s name (</a:t>
            </a:r>
            <a:r>
              <a:rPr lang="en-US" sz="2200" i="1" dirty="0"/>
              <a:t>Dr. I. H. </a:t>
            </a:r>
            <a:r>
              <a:rPr lang="en-US" sz="2200" i="1" dirty="0" err="1"/>
              <a:t>Avenoidea</a:t>
            </a:r>
            <a:r>
              <a:rPr lang="en-US" sz="2200" i="1" dirty="0"/>
              <a:t>)</a:t>
            </a:r>
            <a:endParaRPr lang="en-US" sz="2400" dirty="0"/>
          </a:p>
        </p:txBody>
      </p:sp>
      <p:sp>
        <p:nvSpPr>
          <p:cNvPr id="3" name="TextBox 2">
            <a:extLst>
              <a:ext uri="{FF2B5EF4-FFF2-40B4-BE49-F238E27FC236}">
                <a16:creationId xmlns:a16="http://schemas.microsoft.com/office/drawing/2014/main" xmlns="" id="{484E537C-1D9B-4543-926F-4B6B9D4AD6DF}"/>
              </a:ext>
            </a:extLst>
          </p:cNvPr>
          <p:cNvSpPr txBox="1"/>
          <p:nvPr/>
        </p:nvSpPr>
        <p:spPr>
          <a:xfrm>
            <a:off x="228600" y="5791200"/>
            <a:ext cx="8812028" cy="830997"/>
          </a:xfrm>
          <a:prstGeom prst="rect">
            <a:avLst/>
          </a:prstGeom>
          <a:noFill/>
        </p:spPr>
        <p:txBody>
          <a:bodyPr wrap="none" rtlCol="0">
            <a:spAutoFit/>
          </a:bodyPr>
          <a:lstStyle/>
          <a:p>
            <a:r>
              <a:rPr lang="en-US" sz="2400" dirty="0">
                <a:solidFill>
                  <a:srgbClr val="7030A0"/>
                </a:solidFill>
              </a:rPr>
              <a:t>Note: This presentation expands your 10 Strategic Points and </a:t>
            </a:r>
          </a:p>
          <a:p>
            <a:r>
              <a:rPr lang="en-US" sz="2400" dirty="0">
                <a:solidFill>
                  <a:srgbClr val="7030A0"/>
                </a:solidFill>
              </a:rPr>
              <a:t>can be used to defend your Prospectus and later your Proposal</a:t>
            </a:r>
          </a:p>
        </p:txBody>
      </p:sp>
    </p:spTree>
    <p:extLst>
      <p:ext uri="{BB962C8B-B14F-4D97-AF65-F5344CB8AC3E}">
        <p14:creationId xmlns:p14="http://schemas.microsoft.com/office/powerpoint/2010/main" val="1602828703"/>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76767" y="0"/>
            <a:ext cx="8229600" cy="1143000"/>
          </a:xfrm>
        </p:spPr>
        <p:txBody>
          <a:bodyPr>
            <a:noAutofit/>
          </a:bodyPr>
          <a:lstStyle/>
          <a:p>
            <a:r>
              <a:rPr lang="en-US" sz="3200" dirty="0"/>
              <a:t>Research Questions, Phenomenon, Variables and Hypotheses</a:t>
            </a:r>
          </a:p>
        </p:txBody>
      </p:sp>
      <p:sp>
        <p:nvSpPr>
          <p:cNvPr id="3" name="Content Placeholder 2"/>
          <p:cNvSpPr>
            <a:spLocks noGrp="1"/>
          </p:cNvSpPr>
          <p:nvPr>
            <p:ph idx="1"/>
          </p:nvPr>
        </p:nvSpPr>
        <p:spPr/>
        <p:txBody>
          <a:bodyPr>
            <a:normAutofit fontScale="92500"/>
          </a:bodyPr>
          <a:lstStyle/>
          <a:p>
            <a:r>
              <a:rPr lang="en-US" dirty="0"/>
              <a:t>Veteran teachers play an important role in the education system.  Veteran teachers provide the benefit of being able to mentor new teachers and provide ideas to teachers on how to handle different types of issues that might be encountered (</a:t>
            </a:r>
            <a:r>
              <a:rPr lang="en-US" dirty="0" err="1"/>
              <a:t>Weisling</a:t>
            </a:r>
            <a:r>
              <a:rPr lang="en-US" dirty="0"/>
              <a:t> &amp; Gardiner, 2018). The phenomenon is how veteran middle school teachers describe the internal and external factors that keep them in the field of education.  The following research questions guide this qualitative study: </a:t>
            </a:r>
          </a:p>
          <a:p>
            <a:r>
              <a:rPr lang="en-US" dirty="0"/>
              <a:t>R1: How do veteran middle school teachers describe the internal factors that motivate them to stay in the teaching profession? </a:t>
            </a:r>
          </a:p>
          <a:p>
            <a:r>
              <a:rPr lang="en-US" dirty="0"/>
              <a:t>R2: How do veteran middle school teachers describe the external factors that motivate them to stay in the teaching profession?   </a:t>
            </a:r>
          </a:p>
        </p:txBody>
      </p:sp>
      <p:sp>
        <p:nvSpPr>
          <p:cNvPr id="4" name="Date Placeholder 3">
            <a:extLst>
              <a:ext uri="{FF2B5EF4-FFF2-40B4-BE49-F238E27FC236}">
                <a16:creationId xmlns:a16="http://schemas.microsoft.com/office/drawing/2014/main" xmlns="" id="{359312ED-34B8-49FB-AD32-CCD0A9654047}"/>
              </a:ext>
            </a:extLst>
          </p:cNvPr>
          <p:cNvSpPr>
            <a:spLocks noGrp="1"/>
          </p:cNvSpPr>
          <p:nvPr>
            <p:ph type="dt" sz="half" idx="10"/>
          </p:nvPr>
        </p:nvSpPr>
        <p:spPr/>
        <p:txBody>
          <a:bodyPr/>
          <a:lstStyle/>
          <a:p>
            <a:r>
              <a:rPr lang="en-US" dirty="0"/>
              <a:t>10/9/2019</a:t>
            </a:r>
          </a:p>
        </p:txBody>
      </p:sp>
    </p:spTree>
    <p:extLst>
      <p:ext uri="{BB962C8B-B14F-4D97-AF65-F5344CB8AC3E}">
        <p14:creationId xmlns:p14="http://schemas.microsoft.com/office/powerpoint/2010/main" val="1630546606"/>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33"/>
            <a:ext cx="8229600" cy="1143000"/>
          </a:xfrm>
        </p:spPr>
        <p:txBody>
          <a:bodyPr>
            <a:noAutofit/>
          </a:bodyPr>
          <a:lstStyle/>
          <a:p>
            <a:r>
              <a:rPr lang="en-US" sz="3600" dirty="0"/>
              <a:t>Population, Target Population, and Sample</a:t>
            </a:r>
          </a:p>
        </p:txBody>
      </p:sp>
      <p:sp>
        <p:nvSpPr>
          <p:cNvPr id="3" name="Content Placeholder 2"/>
          <p:cNvSpPr>
            <a:spLocks noGrp="1"/>
          </p:cNvSpPr>
          <p:nvPr>
            <p:ph idx="1"/>
          </p:nvPr>
        </p:nvSpPr>
        <p:spPr>
          <a:xfrm>
            <a:off x="304800" y="1371600"/>
            <a:ext cx="8610600" cy="5029199"/>
          </a:xfrm>
        </p:spPr>
        <p:txBody>
          <a:bodyPr>
            <a:noAutofit/>
          </a:bodyPr>
          <a:lstStyle/>
          <a:p>
            <a:pPr marL="0" indent="0">
              <a:buNone/>
            </a:pPr>
            <a:r>
              <a:rPr lang="en-US" sz="1400" dirty="0"/>
              <a:t>Define each of these and provide an estimate of their size</a:t>
            </a:r>
          </a:p>
          <a:p>
            <a:r>
              <a:rPr lang="en-US" sz="1400" dirty="0"/>
              <a:t>Population (the group you want to generalize this study to or will be discussing based on the research finding)</a:t>
            </a:r>
          </a:p>
          <a:p>
            <a:r>
              <a:rPr lang="en-US" sz="1400" dirty="0"/>
              <a:t>Target Population (the group you will approach to collect the data)</a:t>
            </a:r>
          </a:p>
          <a:p>
            <a:r>
              <a:rPr lang="en-US" sz="1400" dirty="0"/>
              <a:t>Sample (the final number of completed and usable responses you need to get for each instrument to meet requirements from dissertation template)</a:t>
            </a:r>
          </a:p>
          <a:p>
            <a:r>
              <a:rPr lang="en-US" sz="1400" dirty="0"/>
              <a:t>Note: For qualitative studies show the minimum sample size for each data collection source (e.g., interview 12-15; questionnaire 30-40; focus groups 4-5 in each of 2-3 focus groups; 10-25 artifacts; 10-25 photographs, etc.)</a:t>
            </a:r>
          </a:p>
          <a:p>
            <a:r>
              <a:rPr lang="en-US" sz="1400" dirty="0"/>
              <a:t>Note: If using a questionnaire for a qualitative study with open-ended questions you will most likely need 40+ returned to be able to code the open-ended questions to get any meaningful data; if collecting descriptive information using Likert-based questions you should target at least 30</a:t>
            </a:r>
          </a:p>
          <a:p>
            <a:r>
              <a:rPr lang="en-US" sz="1400" dirty="0"/>
              <a:t>Note: visual data such as photographs, videos from YouTube, advertisements, participant drawings, social media data, and observed or recorded behaviors can be analyzed using thematic analysis or other forms of qualitative data analysis. Any source of data </a:t>
            </a:r>
            <a:r>
              <a:rPr lang="en-US" sz="1400" i="1" dirty="0"/>
              <a:t>must</a:t>
            </a:r>
            <a:r>
              <a:rPr lang="en-US" sz="1400" dirty="0"/>
              <a:t> address the research questions though. </a:t>
            </a:r>
          </a:p>
        </p:txBody>
      </p:sp>
      <p:sp>
        <p:nvSpPr>
          <p:cNvPr id="4" name="Date Placeholder 3">
            <a:extLst>
              <a:ext uri="{FF2B5EF4-FFF2-40B4-BE49-F238E27FC236}">
                <a16:creationId xmlns:a16="http://schemas.microsoft.com/office/drawing/2014/main" xmlns="" id="{B709CA63-3A60-4799-91A5-677B76D7231F}"/>
              </a:ext>
            </a:extLst>
          </p:cNvPr>
          <p:cNvSpPr>
            <a:spLocks noGrp="1"/>
          </p:cNvSpPr>
          <p:nvPr>
            <p:ph type="dt" sz="half" idx="10"/>
          </p:nvPr>
        </p:nvSpPr>
        <p:spPr/>
        <p:txBody>
          <a:bodyPr/>
          <a:lstStyle/>
          <a:p>
            <a:r>
              <a:rPr lang="en-US" dirty="0"/>
              <a:t>10/9/2019</a:t>
            </a:r>
          </a:p>
        </p:txBody>
      </p:sp>
    </p:spTree>
    <p:extLst>
      <p:ext uri="{BB962C8B-B14F-4D97-AF65-F5344CB8AC3E}">
        <p14:creationId xmlns:p14="http://schemas.microsoft.com/office/powerpoint/2010/main" val="276843787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5D76246-D4C6-4FA2-A84A-500BD1CB5A15}"/>
              </a:ext>
            </a:extLst>
          </p:cNvPr>
          <p:cNvSpPr>
            <a:spLocks noGrp="1"/>
          </p:cNvSpPr>
          <p:nvPr>
            <p:ph type="title"/>
          </p:nvPr>
        </p:nvSpPr>
        <p:spPr>
          <a:xfrm>
            <a:off x="380206" y="0"/>
            <a:ext cx="8382000" cy="792162"/>
          </a:xfrm>
        </p:spPr>
        <p:txBody>
          <a:bodyPr>
            <a:normAutofit fontScale="90000"/>
          </a:bodyPr>
          <a:lstStyle/>
          <a:p>
            <a:r>
              <a:rPr lang="en-US" sz="3600" dirty="0"/>
              <a:t>Unit of Analysis versus Unit of Observation</a:t>
            </a:r>
          </a:p>
        </p:txBody>
      </p:sp>
      <p:sp>
        <p:nvSpPr>
          <p:cNvPr id="3" name="Content Placeholder 2">
            <a:extLst>
              <a:ext uri="{FF2B5EF4-FFF2-40B4-BE49-F238E27FC236}">
                <a16:creationId xmlns:a16="http://schemas.microsoft.com/office/drawing/2014/main" xmlns="" id="{5A6E5076-FD4E-426B-B244-BFDB9034549E}"/>
              </a:ext>
            </a:extLst>
          </p:cNvPr>
          <p:cNvSpPr>
            <a:spLocks noGrp="1"/>
          </p:cNvSpPr>
          <p:nvPr>
            <p:ph idx="1"/>
          </p:nvPr>
        </p:nvSpPr>
        <p:spPr>
          <a:xfrm>
            <a:off x="460513" y="1600200"/>
            <a:ext cx="8305006" cy="4572000"/>
          </a:xfrm>
        </p:spPr>
        <p:txBody>
          <a:bodyPr>
            <a:normAutofit fontScale="85000" lnSpcReduction="20000"/>
          </a:bodyPr>
          <a:lstStyle/>
          <a:p>
            <a:pPr marL="0" indent="0">
              <a:buNone/>
            </a:pPr>
            <a:r>
              <a:rPr lang="en-US" sz="2800" dirty="0"/>
              <a:t>Define the Unit(s) of Analysis and the Unit(s) of Observation for your study</a:t>
            </a:r>
          </a:p>
          <a:p>
            <a:r>
              <a:rPr lang="en-US" sz="2800" dirty="0"/>
              <a:t>Unit(s) of Analysis- </a:t>
            </a:r>
          </a:p>
          <a:p>
            <a:pPr lvl="1"/>
            <a:r>
              <a:rPr lang="en-US" sz="2000" dirty="0"/>
              <a:t>The major entity/person/program/community/event you are studying </a:t>
            </a:r>
          </a:p>
          <a:p>
            <a:pPr lvl="1"/>
            <a:r>
              <a:rPr lang="en-US" sz="2000" dirty="0"/>
              <a:t>That which you are analyzing and want to generalize about or discuss</a:t>
            </a:r>
          </a:p>
          <a:p>
            <a:pPr lvl="1"/>
            <a:r>
              <a:rPr lang="en-US" sz="2000" dirty="0"/>
              <a:t>Typical examples: individuals, organizations, groups, geographic units, social interactions, policies/procedures, programs, communities, etc.</a:t>
            </a:r>
          </a:p>
          <a:p>
            <a:pPr lvl="1"/>
            <a:r>
              <a:rPr lang="en-US" sz="2000" dirty="0"/>
              <a:t>Determined by the problem statement and identified for the study overall</a:t>
            </a:r>
          </a:p>
          <a:p>
            <a:pPr lvl="1"/>
            <a:r>
              <a:rPr lang="en-US" sz="2000" dirty="0"/>
              <a:t>Provide a cited definition for “unit of analysis” from a scholarly source</a:t>
            </a:r>
          </a:p>
          <a:p>
            <a:r>
              <a:rPr lang="en-US" sz="2400" dirty="0"/>
              <a:t>Unit(s) of Observation-</a:t>
            </a:r>
          </a:p>
          <a:p>
            <a:pPr lvl="1"/>
            <a:r>
              <a:rPr lang="en-US" sz="2000" dirty="0"/>
              <a:t>The items that you measure, do observation of, or collect data on</a:t>
            </a:r>
          </a:p>
          <a:p>
            <a:pPr lvl="1"/>
            <a:r>
              <a:rPr lang="en-US" sz="2000" dirty="0"/>
              <a:t>Typical examples: Individuals, documents, groups, organizations</a:t>
            </a:r>
          </a:p>
          <a:p>
            <a:pPr lvl="1"/>
            <a:r>
              <a:rPr lang="en-US" sz="2000" dirty="0"/>
              <a:t>Determined by the data you plan to collect</a:t>
            </a:r>
          </a:p>
          <a:p>
            <a:pPr lvl="1"/>
            <a:r>
              <a:rPr lang="en-US" sz="2000" dirty="0"/>
              <a:t>Identify the unit of observation for each source of data collection</a:t>
            </a:r>
          </a:p>
        </p:txBody>
      </p:sp>
      <p:sp>
        <p:nvSpPr>
          <p:cNvPr id="4" name="Date Placeholder 3">
            <a:extLst>
              <a:ext uri="{FF2B5EF4-FFF2-40B4-BE49-F238E27FC236}">
                <a16:creationId xmlns:a16="http://schemas.microsoft.com/office/drawing/2014/main" xmlns="" id="{793AE2A4-E27C-4EB2-93C4-29D0EF7115FF}"/>
              </a:ext>
            </a:extLst>
          </p:cNvPr>
          <p:cNvSpPr>
            <a:spLocks noGrp="1"/>
          </p:cNvSpPr>
          <p:nvPr>
            <p:ph type="dt" sz="half" idx="10"/>
          </p:nvPr>
        </p:nvSpPr>
        <p:spPr/>
        <p:txBody>
          <a:bodyPr/>
          <a:lstStyle/>
          <a:p>
            <a:r>
              <a:rPr lang="en-US" dirty="0"/>
              <a:t>10/9/2019</a:t>
            </a:r>
          </a:p>
        </p:txBody>
      </p:sp>
    </p:spTree>
    <p:extLst>
      <p:ext uri="{BB962C8B-B14F-4D97-AF65-F5344CB8AC3E}">
        <p14:creationId xmlns:p14="http://schemas.microsoft.com/office/powerpoint/2010/main" val="2117050026"/>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0818" y="0"/>
            <a:ext cx="8229600" cy="1143000"/>
          </a:xfrm>
        </p:spPr>
        <p:txBody>
          <a:bodyPr/>
          <a:lstStyle/>
          <a:p>
            <a:r>
              <a:rPr lang="en-US" dirty="0"/>
              <a:t>Methodology</a:t>
            </a:r>
          </a:p>
        </p:txBody>
      </p:sp>
      <p:sp>
        <p:nvSpPr>
          <p:cNvPr id="3" name="Content Placeholder 2"/>
          <p:cNvSpPr>
            <a:spLocks noGrp="1"/>
          </p:cNvSpPr>
          <p:nvPr>
            <p:ph idx="1"/>
          </p:nvPr>
        </p:nvSpPr>
        <p:spPr/>
        <p:txBody>
          <a:bodyPr>
            <a:normAutofit fontScale="62500" lnSpcReduction="20000"/>
          </a:bodyPr>
          <a:lstStyle/>
          <a:p>
            <a:r>
              <a:rPr lang="en-US" dirty="0" smtClean="0"/>
              <a:t>The method will be a qualitative descriptive study.  </a:t>
            </a:r>
          </a:p>
          <a:p>
            <a:r>
              <a:rPr lang="en-US" dirty="0" smtClean="0"/>
              <a:t>The </a:t>
            </a:r>
            <a:r>
              <a:rPr lang="en-US" dirty="0"/>
              <a:t>qualitative descriptive study to be conducted will explore the reasons why veteran middle school teachers have decided to stay within the teaching profession.  It is not known how middle school veteran teachers describe the internal and external factors that motivate them to stay in the teaching profession. Qualitative research is used when a researcher is looking at the why or how an individual has done something by using interrogative strategies (Barnham, 2015).  The qualitative descriptive study was the method chosen in order to be able to ask open-ended questions via a focus group setting to get a better understanding of the phenomenon of how veteran middle school teachers describe the internal and external factors that keep them in the field of education.  The qualitative descriptive study was also chosen because it can allow teachers to express their views in a manner that is not predetermined by a multiple-choice answer on a survey.  The qualitative data will be collected by focus groups with veteran middle school teachers in Greenville County School District in South Carolina.  The goal of the focus group data collection process is to reveal why educators have decided to stay within the field of education.  The questions that will be covered in the focus groups are designed in a manner in which they will elicit the internal and external factors that keep veteran middle school teachers in the field of education for five or more years.  The purpose of this study is indeed aligned with a qualitative descriptive design because the data collected will help answer the research questions presented:  R1: How do veteran middle school teachers describe their internal factors that motivates them to stay in the teaching profession? and R2: How do veteran middle school teachers describe their external factors that motivates them to stay in the teaching profession?          </a:t>
            </a:r>
          </a:p>
        </p:txBody>
      </p:sp>
      <p:sp>
        <p:nvSpPr>
          <p:cNvPr id="4" name="Date Placeholder 3">
            <a:extLst>
              <a:ext uri="{FF2B5EF4-FFF2-40B4-BE49-F238E27FC236}">
                <a16:creationId xmlns:a16="http://schemas.microsoft.com/office/drawing/2014/main" xmlns="" id="{6F73EB1E-E82A-442A-A3F7-1C297C4D88EB}"/>
              </a:ext>
            </a:extLst>
          </p:cNvPr>
          <p:cNvSpPr>
            <a:spLocks noGrp="1"/>
          </p:cNvSpPr>
          <p:nvPr>
            <p:ph type="dt" sz="half" idx="10"/>
          </p:nvPr>
        </p:nvSpPr>
        <p:spPr/>
        <p:txBody>
          <a:bodyPr/>
          <a:lstStyle/>
          <a:p>
            <a:r>
              <a:rPr lang="en-US" dirty="0"/>
              <a:t>10/9/2019</a:t>
            </a:r>
          </a:p>
        </p:txBody>
      </p:sp>
    </p:spTree>
    <p:extLst>
      <p:ext uri="{BB962C8B-B14F-4D97-AF65-F5344CB8AC3E}">
        <p14:creationId xmlns:p14="http://schemas.microsoft.com/office/powerpoint/2010/main" val="3281531560"/>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6406" y="0"/>
            <a:ext cx="8229600" cy="1143000"/>
          </a:xfrm>
        </p:spPr>
        <p:txBody>
          <a:bodyPr/>
          <a:lstStyle/>
          <a:p>
            <a:r>
              <a:rPr lang="en-US" dirty="0"/>
              <a:t>Design</a:t>
            </a:r>
          </a:p>
        </p:txBody>
      </p:sp>
      <p:sp>
        <p:nvSpPr>
          <p:cNvPr id="3" name="Content Placeholder 2"/>
          <p:cNvSpPr>
            <a:spLocks noGrp="1"/>
          </p:cNvSpPr>
          <p:nvPr>
            <p:ph idx="1"/>
          </p:nvPr>
        </p:nvSpPr>
        <p:spPr/>
        <p:txBody>
          <a:bodyPr>
            <a:normAutofit fontScale="92500" lnSpcReduction="20000"/>
          </a:bodyPr>
          <a:lstStyle/>
          <a:p>
            <a:r>
              <a:rPr lang="en-US" dirty="0"/>
              <a:t>The study will be done in a qualitative manner as a qualitative descriptive study.</a:t>
            </a:r>
            <a:endParaRPr lang="en-US" dirty="0" smtClean="0"/>
          </a:p>
          <a:p>
            <a:r>
              <a:rPr lang="en-US" dirty="0"/>
              <a:t>A strength to using a qualitative descriptive research method is it can allow a researcher to study a phenomenon that cannot be evaluated in another manner or to gain a better understanding of individuals’ feelings or views on a topic (Silverman, 2015).  </a:t>
            </a:r>
            <a:endParaRPr lang="en-US" dirty="0" smtClean="0"/>
          </a:p>
          <a:p>
            <a:r>
              <a:rPr lang="en-US" dirty="0" smtClean="0"/>
              <a:t>Using </a:t>
            </a:r>
            <a:r>
              <a:rPr lang="en-US" dirty="0"/>
              <a:t>a qualitative descriptive study can provide an opportunity to explain the phenomenon by using a few different types of sources (Kim, </a:t>
            </a:r>
            <a:r>
              <a:rPr lang="en-US" dirty="0" err="1"/>
              <a:t>Sefcik</a:t>
            </a:r>
            <a:r>
              <a:rPr lang="en-US" dirty="0"/>
              <a:t> &amp; </a:t>
            </a:r>
            <a:r>
              <a:rPr lang="en-US" dirty="0" err="1"/>
              <a:t>Bradway</a:t>
            </a:r>
            <a:r>
              <a:rPr lang="en-US" dirty="0"/>
              <a:t>, 2017). </a:t>
            </a:r>
            <a:r>
              <a:rPr lang="en-US" dirty="0" smtClean="0"/>
              <a:t>Provide </a:t>
            </a:r>
            <a:r>
              <a:rPr lang="en-US" dirty="0"/>
              <a:t>3 arguments why this is the best design for the proposed problem statement and research questions</a:t>
            </a:r>
          </a:p>
          <a:p>
            <a:r>
              <a:rPr lang="en-US" dirty="0"/>
              <a:t>When a study tries to get a better understanding of a certain phenomenon from the participants’ perspective, then a qualitative method is the best method to be used (Creswell &amp; Creswell, 2017).</a:t>
            </a:r>
            <a:endParaRPr lang="en-US" dirty="0"/>
          </a:p>
        </p:txBody>
      </p:sp>
      <p:sp>
        <p:nvSpPr>
          <p:cNvPr id="4" name="Date Placeholder 3">
            <a:extLst>
              <a:ext uri="{FF2B5EF4-FFF2-40B4-BE49-F238E27FC236}">
                <a16:creationId xmlns:a16="http://schemas.microsoft.com/office/drawing/2014/main" xmlns="" id="{9A3CB95D-E830-43E9-A9D9-CE14137E6D7A}"/>
              </a:ext>
            </a:extLst>
          </p:cNvPr>
          <p:cNvSpPr>
            <a:spLocks noGrp="1"/>
          </p:cNvSpPr>
          <p:nvPr>
            <p:ph type="dt" sz="half" idx="10"/>
          </p:nvPr>
        </p:nvSpPr>
        <p:spPr/>
        <p:txBody>
          <a:bodyPr/>
          <a:lstStyle/>
          <a:p>
            <a:r>
              <a:rPr lang="en-US" dirty="0"/>
              <a:t>10/9/2019</a:t>
            </a:r>
          </a:p>
        </p:txBody>
      </p:sp>
    </p:spTree>
    <p:extLst>
      <p:ext uri="{BB962C8B-B14F-4D97-AF65-F5344CB8AC3E}">
        <p14:creationId xmlns:p14="http://schemas.microsoft.com/office/powerpoint/2010/main" val="3551080620"/>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0"/>
            <a:ext cx="8534400" cy="639762"/>
          </a:xfrm>
        </p:spPr>
        <p:txBody>
          <a:bodyPr>
            <a:normAutofit fontScale="90000"/>
          </a:bodyPr>
          <a:lstStyle/>
          <a:p>
            <a:r>
              <a:rPr lang="en-US" sz="3200" dirty="0"/>
              <a:t>Instruments and Data Sources: </a:t>
            </a:r>
            <a:r>
              <a:rPr lang="en-US" sz="3200" b="1" u="sng" dirty="0"/>
              <a:t>Quantitative</a:t>
            </a:r>
            <a:r>
              <a:rPr lang="en-US" sz="3200" dirty="0"/>
              <a:t> Study</a:t>
            </a:r>
          </a:p>
        </p:txBody>
      </p:sp>
      <p:sp>
        <p:nvSpPr>
          <p:cNvPr id="3" name="Content Placeholder 2"/>
          <p:cNvSpPr>
            <a:spLocks noGrp="1"/>
          </p:cNvSpPr>
          <p:nvPr>
            <p:ph idx="1"/>
          </p:nvPr>
        </p:nvSpPr>
        <p:spPr>
          <a:xfrm>
            <a:off x="76200" y="1524000"/>
            <a:ext cx="8915400" cy="4876800"/>
          </a:xfrm>
        </p:spPr>
        <p:txBody>
          <a:bodyPr>
            <a:noAutofit/>
          </a:bodyPr>
          <a:lstStyle/>
          <a:p>
            <a:pPr marL="0" lvl="1" indent="0">
              <a:buNone/>
            </a:pPr>
            <a:r>
              <a:rPr lang="en-US" sz="2400" u="sng" dirty="0"/>
              <a:t>Describe Instrument/Data Source 1</a:t>
            </a:r>
            <a:endParaRPr lang="en-US" sz="2400" dirty="0"/>
          </a:p>
          <a:p>
            <a:pPr marL="460375" lvl="2" indent="-230188"/>
            <a:r>
              <a:rPr lang="en-US" sz="1800" dirty="0"/>
              <a:t>Name the instrument or data source (archival data, survey, instrument, photographs, newspaper articles, observation table, experimental data, artifacts, documents, etc.) </a:t>
            </a:r>
          </a:p>
          <a:p>
            <a:pPr marL="460375" lvl="2" indent="-230188"/>
            <a:r>
              <a:rPr lang="en-US" sz="1800" dirty="0"/>
              <a:t>Describe what specific data it will collect/provide</a:t>
            </a:r>
          </a:p>
          <a:p>
            <a:pPr marL="460375" lvl="2" indent="-230188"/>
            <a:r>
              <a:rPr lang="en-US" sz="1800" dirty="0"/>
              <a:t>Identify which RQs/hypotheses/variable it will collect data for </a:t>
            </a:r>
          </a:p>
          <a:p>
            <a:pPr marL="457200" lvl="2" indent="-230188"/>
            <a:r>
              <a:rPr lang="en-US" sz="1800" dirty="0"/>
              <a:t>Describe the type of data it will collect and the validity/reliability of the instrument </a:t>
            </a:r>
          </a:p>
          <a:p>
            <a:pPr marL="687388" lvl="3"/>
            <a:r>
              <a:rPr lang="en-US" sz="1600" dirty="0"/>
              <a:t>If categorical identify if it is nominal, dichotomous, or ordinal</a:t>
            </a:r>
          </a:p>
          <a:p>
            <a:pPr marL="687388" lvl="3"/>
            <a:r>
              <a:rPr lang="en-US" sz="1600" dirty="0"/>
              <a:t>If continuous identify if it is interval or ratio (</a:t>
            </a:r>
            <a:r>
              <a:rPr lang="en-US" sz="1600" u="sng" dirty="0">
                <a:hlinkClick r:id="rId3"/>
              </a:rPr>
              <a:t>https://statistics.laerd.com/statistical-guides/types-of-variable.php</a:t>
            </a:r>
            <a:r>
              <a:rPr lang="en-US" sz="1600" dirty="0"/>
              <a:t>)</a:t>
            </a:r>
          </a:p>
        </p:txBody>
      </p:sp>
      <p:sp>
        <p:nvSpPr>
          <p:cNvPr id="4" name="Date Placeholder 3">
            <a:extLst>
              <a:ext uri="{FF2B5EF4-FFF2-40B4-BE49-F238E27FC236}">
                <a16:creationId xmlns:a16="http://schemas.microsoft.com/office/drawing/2014/main" xmlns="" id="{5FCF2675-1308-4B32-8044-290716B937BB}"/>
              </a:ext>
            </a:extLst>
          </p:cNvPr>
          <p:cNvSpPr>
            <a:spLocks noGrp="1"/>
          </p:cNvSpPr>
          <p:nvPr>
            <p:ph type="dt" sz="half" idx="10"/>
          </p:nvPr>
        </p:nvSpPr>
        <p:spPr/>
        <p:txBody>
          <a:bodyPr/>
          <a:lstStyle/>
          <a:p>
            <a:r>
              <a:rPr lang="en-US" dirty="0"/>
              <a:t>10/9/2019	</a:t>
            </a:r>
          </a:p>
        </p:txBody>
      </p:sp>
    </p:spTree>
    <p:extLst>
      <p:ext uri="{BB962C8B-B14F-4D97-AF65-F5344CB8AC3E}">
        <p14:creationId xmlns:p14="http://schemas.microsoft.com/office/powerpoint/2010/main" val="668844343"/>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0"/>
            <a:ext cx="8534400" cy="639762"/>
          </a:xfrm>
        </p:spPr>
        <p:txBody>
          <a:bodyPr>
            <a:normAutofit fontScale="90000"/>
          </a:bodyPr>
          <a:lstStyle/>
          <a:p>
            <a:r>
              <a:rPr lang="en-US" sz="3200" dirty="0"/>
              <a:t>Instruments and Data Sources: </a:t>
            </a:r>
            <a:r>
              <a:rPr lang="en-US" sz="3200" b="1" u="sng" dirty="0"/>
              <a:t>Quantitative</a:t>
            </a:r>
            <a:r>
              <a:rPr lang="en-US" sz="3200" dirty="0"/>
              <a:t> Study (cont.)</a:t>
            </a:r>
          </a:p>
        </p:txBody>
      </p:sp>
      <p:sp>
        <p:nvSpPr>
          <p:cNvPr id="3" name="Content Placeholder 2"/>
          <p:cNvSpPr>
            <a:spLocks noGrp="1"/>
          </p:cNvSpPr>
          <p:nvPr>
            <p:ph idx="1"/>
          </p:nvPr>
        </p:nvSpPr>
        <p:spPr>
          <a:xfrm>
            <a:off x="76200" y="1524000"/>
            <a:ext cx="8915400" cy="4876800"/>
          </a:xfrm>
        </p:spPr>
        <p:txBody>
          <a:bodyPr>
            <a:noAutofit/>
          </a:bodyPr>
          <a:lstStyle/>
          <a:p>
            <a:pPr marL="0" lvl="1" indent="0">
              <a:buNone/>
            </a:pPr>
            <a:r>
              <a:rPr lang="en-US" sz="2400" u="sng" dirty="0"/>
              <a:t>Describe Instrument/Data Source 1</a:t>
            </a:r>
            <a:endParaRPr lang="en-US" sz="2400" dirty="0"/>
          </a:p>
          <a:p>
            <a:pPr marL="457200" lvl="2"/>
            <a:r>
              <a:rPr lang="en-US" sz="1800" dirty="0"/>
              <a:t>Ensure the version of the instrument you are using is validated and reliable with your sample </a:t>
            </a:r>
          </a:p>
          <a:p>
            <a:pPr marL="687388" lvl="3"/>
            <a:r>
              <a:rPr lang="en-US" sz="1600" dirty="0"/>
              <a:t>Ex: language, phrasing, and number of questions are consistent with the study that established reliability/validity and use of instrument within the dissertation </a:t>
            </a:r>
          </a:p>
          <a:p>
            <a:pPr marL="457200" lvl="2"/>
            <a:r>
              <a:rPr lang="en-US" sz="1800" dirty="0"/>
              <a:t>Ensure use of instrument in dissertation is consistent with use of instrument in literature </a:t>
            </a:r>
          </a:p>
          <a:p>
            <a:pPr marL="687388" lvl="3"/>
            <a:r>
              <a:rPr lang="en-US" sz="1600" dirty="0"/>
              <a:t>Ex: not combining scales unless another researcher has done this with the same instrument and demonstrated it to be reliable and valid </a:t>
            </a:r>
            <a:endParaRPr lang="en-US" dirty="0"/>
          </a:p>
          <a:p>
            <a:pPr marL="1588" lvl="2" indent="0">
              <a:buNone/>
            </a:pPr>
            <a:r>
              <a:rPr lang="en-US" sz="2000" dirty="0"/>
              <a:t>Replicate slide, but  update for additional instruments/data sources</a:t>
            </a:r>
          </a:p>
        </p:txBody>
      </p:sp>
      <p:sp>
        <p:nvSpPr>
          <p:cNvPr id="4" name="Date Placeholder 3">
            <a:extLst>
              <a:ext uri="{FF2B5EF4-FFF2-40B4-BE49-F238E27FC236}">
                <a16:creationId xmlns:a16="http://schemas.microsoft.com/office/drawing/2014/main" xmlns="" id="{5FCF2675-1308-4B32-8044-290716B937BB}"/>
              </a:ext>
            </a:extLst>
          </p:cNvPr>
          <p:cNvSpPr>
            <a:spLocks noGrp="1"/>
          </p:cNvSpPr>
          <p:nvPr>
            <p:ph type="dt" sz="half" idx="10"/>
          </p:nvPr>
        </p:nvSpPr>
        <p:spPr/>
        <p:txBody>
          <a:bodyPr/>
          <a:lstStyle/>
          <a:p>
            <a:r>
              <a:rPr lang="en-US" dirty="0"/>
              <a:t>10/9/2019	</a:t>
            </a:r>
          </a:p>
        </p:txBody>
      </p:sp>
    </p:spTree>
    <p:extLst>
      <p:ext uri="{BB962C8B-B14F-4D97-AF65-F5344CB8AC3E}">
        <p14:creationId xmlns:p14="http://schemas.microsoft.com/office/powerpoint/2010/main" val="1837875166"/>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5899" y="448258"/>
            <a:ext cx="7924800" cy="1143000"/>
          </a:xfrm>
        </p:spPr>
        <p:txBody>
          <a:bodyPr/>
          <a:lstStyle/>
          <a:p>
            <a:pPr algn="ctr"/>
            <a:r>
              <a:rPr lang="en-US" sz="3200" b="1" cap="none" dirty="0"/>
              <a:t>Variable Structure</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705442009"/>
              </p:ext>
            </p:extLst>
          </p:nvPr>
        </p:nvGraphicFramePr>
        <p:xfrm>
          <a:off x="117566" y="1785566"/>
          <a:ext cx="8898923" cy="4466336"/>
        </p:xfrm>
        <a:graphic>
          <a:graphicData uri="http://schemas.openxmlformats.org/drawingml/2006/table">
            <a:tbl>
              <a:tblPr firstRow="1" bandRow="1">
                <a:tableStyleId>{5C22544A-7EE6-4342-B048-85BDC9FD1C3A}</a:tableStyleId>
              </a:tblPr>
              <a:tblGrid>
                <a:gridCol w="1841388">
                  <a:extLst>
                    <a:ext uri="{9D8B030D-6E8A-4147-A177-3AD203B41FA5}">
                      <a16:colId xmlns:a16="http://schemas.microsoft.com/office/drawing/2014/main" xmlns="" val="20000"/>
                    </a:ext>
                  </a:extLst>
                </a:gridCol>
                <a:gridCol w="1275720">
                  <a:extLst>
                    <a:ext uri="{9D8B030D-6E8A-4147-A177-3AD203B41FA5}">
                      <a16:colId xmlns:a16="http://schemas.microsoft.com/office/drawing/2014/main" xmlns="" val="20001"/>
                    </a:ext>
                  </a:extLst>
                </a:gridCol>
                <a:gridCol w="1524421">
                  <a:extLst>
                    <a:ext uri="{9D8B030D-6E8A-4147-A177-3AD203B41FA5}">
                      <a16:colId xmlns:a16="http://schemas.microsoft.com/office/drawing/2014/main" xmlns="" val="20002"/>
                    </a:ext>
                  </a:extLst>
                </a:gridCol>
                <a:gridCol w="1851851">
                  <a:extLst>
                    <a:ext uri="{9D8B030D-6E8A-4147-A177-3AD203B41FA5}">
                      <a16:colId xmlns:a16="http://schemas.microsoft.com/office/drawing/2014/main" xmlns="" val="20003"/>
                    </a:ext>
                  </a:extLst>
                </a:gridCol>
                <a:gridCol w="2405543">
                  <a:extLst>
                    <a:ext uri="{9D8B030D-6E8A-4147-A177-3AD203B41FA5}">
                      <a16:colId xmlns:a16="http://schemas.microsoft.com/office/drawing/2014/main" xmlns="" val="20004"/>
                    </a:ext>
                  </a:extLst>
                </a:gridCol>
              </a:tblGrid>
              <a:tr h="1110034">
                <a:tc>
                  <a:txBody>
                    <a:bodyPr/>
                    <a:lstStyle/>
                    <a:p>
                      <a:pPr algn="ctr"/>
                      <a:r>
                        <a:rPr lang="en-US" dirty="0"/>
                        <a:t>Variable</a:t>
                      </a:r>
                    </a:p>
                    <a:p>
                      <a:pPr algn="ctr"/>
                      <a:r>
                        <a:rPr lang="en-US" dirty="0"/>
                        <a:t>Number</a:t>
                      </a:r>
                      <a:r>
                        <a:rPr lang="en-US" baseline="0" dirty="0"/>
                        <a:t> and Role</a:t>
                      </a:r>
                      <a:endParaRPr lang="en-US" dirty="0"/>
                    </a:p>
                  </a:txBody>
                  <a:tcPr/>
                </a:tc>
                <a:tc>
                  <a:txBody>
                    <a:bodyPr/>
                    <a:lstStyle/>
                    <a:p>
                      <a:pPr algn="ctr"/>
                      <a:r>
                        <a:rPr lang="en-US" dirty="0"/>
                        <a:t>Concept</a:t>
                      </a:r>
                    </a:p>
                  </a:txBody>
                  <a:tcPr/>
                </a:tc>
                <a:tc>
                  <a:txBody>
                    <a:bodyPr/>
                    <a:lstStyle/>
                    <a:p>
                      <a:pPr algn="ctr"/>
                      <a:r>
                        <a:rPr lang="en-US" sz="1600" dirty="0"/>
                        <a:t>Operational </a:t>
                      </a:r>
                    </a:p>
                    <a:p>
                      <a:pPr algn="ctr"/>
                      <a:r>
                        <a:rPr lang="en-US" sz="1600" dirty="0"/>
                        <a:t>Term</a:t>
                      </a:r>
                    </a:p>
                  </a:txBody>
                  <a:tcPr/>
                </a:tc>
                <a:tc>
                  <a:txBody>
                    <a:bodyPr/>
                    <a:lstStyle/>
                    <a:p>
                      <a:pPr algn="ctr"/>
                      <a:r>
                        <a:rPr lang="en-US" dirty="0"/>
                        <a:t>Measure </a:t>
                      </a:r>
                    </a:p>
                    <a:p>
                      <a:pPr algn="ctr"/>
                      <a:r>
                        <a:rPr lang="en-US" dirty="0"/>
                        <a:t>(Type and Range)</a:t>
                      </a:r>
                    </a:p>
                  </a:txBody>
                  <a:tcPr/>
                </a:tc>
                <a:tc>
                  <a:txBody>
                    <a:bodyPr/>
                    <a:lstStyle/>
                    <a:p>
                      <a:pPr algn="ctr"/>
                      <a:r>
                        <a:rPr lang="en-US" dirty="0"/>
                        <a:t>Source/Instrument</a:t>
                      </a:r>
                    </a:p>
                  </a:txBody>
                  <a:tcPr/>
                </a:tc>
                <a:extLst>
                  <a:ext uri="{0D108BD9-81ED-4DB2-BD59-A6C34878D82A}">
                    <a16:rowId xmlns:a16="http://schemas.microsoft.com/office/drawing/2014/main" xmlns="" val="10000"/>
                  </a:ext>
                </a:extLst>
              </a:tr>
              <a:tr h="927048">
                <a:tc>
                  <a:txBody>
                    <a:bodyPr/>
                    <a:lstStyle/>
                    <a:p>
                      <a:pPr marL="342900" indent="-342900">
                        <a:buAutoNum type="arabicPeriod"/>
                      </a:pPr>
                      <a:r>
                        <a:rPr lang="en-US" sz="1400" baseline="0" dirty="0"/>
                        <a:t>(e.g., Independent)</a:t>
                      </a:r>
                      <a:endParaRPr lang="en-US" sz="1400" dirty="0"/>
                    </a:p>
                  </a:txBody>
                  <a:tcPr/>
                </a:tc>
                <a:tc>
                  <a:txBody>
                    <a:bodyPr/>
                    <a:lstStyle/>
                    <a:p>
                      <a:r>
                        <a:rPr lang="en-US" sz="1400" dirty="0"/>
                        <a:t>(e.g., Ethnicity)</a:t>
                      </a:r>
                    </a:p>
                  </a:txBody>
                  <a:tcPr/>
                </a:tc>
                <a:tc>
                  <a:txBody>
                    <a:bodyPr/>
                    <a:lstStyle/>
                    <a:p>
                      <a:r>
                        <a:rPr lang="en-US" sz="1400" dirty="0"/>
                        <a:t>(e.g., Ethnic </a:t>
                      </a:r>
                    </a:p>
                    <a:p>
                      <a:r>
                        <a:rPr lang="en-US" sz="1400" dirty="0"/>
                        <a:t>background</a:t>
                      </a:r>
                    </a:p>
                  </a:txBody>
                  <a:tcPr/>
                </a:tc>
                <a:tc>
                  <a:txBody>
                    <a:bodyPr/>
                    <a:lstStyle/>
                    <a:p>
                      <a:r>
                        <a:rPr lang="en-US" sz="1400" dirty="0"/>
                        <a:t>(e.g., Nominal; 5 levels)</a:t>
                      </a:r>
                    </a:p>
                  </a:txBody>
                  <a:tcPr/>
                </a:tc>
                <a:tc>
                  <a:txBody>
                    <a:bodyPr/>
                    <a:lstStyle/>
                    <a:p>
                      <a:r>
                        <a:rPr lang="en-US" sz="1400" dirty="0"/>
                        <a:t>(e.g., Demographic Questionnaire)</a:t>
                      </a:r>
                    </a:p>
                  </a:txBody>
                  <a:tcPr/>
                </a:tc>
                <a:extLst>
                  <a:ext uri="{0D108BD9-81ED-4DB2-BD59-A6C34878D82A}">
                    <a16:rowId xmlns:a16="http://schemas.microsoft.com/office/drawing/2014/main" xmlns="" val="10001"/>
                  </a:ext>
                </a:extLst>
              </a:tr>
              <a:tr h="372766">
                <a:tc>
                  <a:txBody>
                    <a:bodyPr/>
                    <a:lstStyle/>
                    <a:p>
                      <a:r>
                        <a:rPr lang="en-US" sz="1400" dirty="0"/>
                        <a:t>2. (e.g., Dependent)</a:t>
                      </a:r>
                    </a:p>
                  </a:txBody>
                  <a:tcPr/>
                </a:tc>
                <a:tc>
                  <a:txBody>
                    <a:bodyPr/>
                    <a:lstStyle/>
                    <a:p>
                      <a:r>
                        <a:rPr lang="en-US" sz="1400" dirty="0"/>
                        <a:t>…</a:t>
                      </a:r>
                    </a:p>
                  </a:txBody>
                  <a:tcPr/>
                </a:tc>
                <a:tc>
                  <a:txBody>
                    <a:bodyPr/>
                    <a:lstStyle/>
                    <a:p>
                      <a:r>
                        <a:rPr lang="en-US" sz="1400" dirty="0"/>
                        <a:t>a. </a:t>
                      </a:r>
                    </a:p>
                  </a:txBody>
                  <a:tcPr/>
                </a:tc>
                <a:tc>
                  <a:txBody>
                    <a:bodyPr/>
                    <a:lstStyle/>
                    <a:p>
                      <a:r>
                        <a:rPr lang="en-US" sz="1400" dirty="0"/>
                        <a:t>Interval; 1-7</a:t>
                      </a:r>
                    </a:p>
                  </a:txBody>
                  <a:tcPr/>
                </a:tc>
                <a:tc>
                  <a:txBody>
                    <a:bodyPr/>
                    <a:lstStyle/>
                    <a:p>
                      <a:r>
                        <a:rPr lang="en-US" sz="1400" dirty="0"/>
                        <a:t>TBD (e.g., title</a:t>
                      </a:r>
                      <a:r>
                        <a:rPr lang="en-US" sz="1400" baseline="0" dirty="0"/>
                        <a:t> of </a:t>
                      </a:r>
                      <a:r>
                        <a:rPr lang="en-US" sz="1400" dirty="0"/>
                        <a:t>survey questionnaire)</a:t>
                      </a:r>
                    </a:p>
                  </a:txBody>
                  <a:tcPr/>
                </a:tc>
                <a:extLst>
                  <a:ext uri="{0D108BD9-81ED-4DB2-BD59-A6C34878D82A}">
                    <a16:rowId xmlns:a16="http://schemas.microsoft.com/office/drawing/2014/main" xmlns="" val="10002"/>
                  </a:ext>
                </a:extLst>
              </a:tr>
              <a:tr h="393475">
                <a:tc>
                  <a:txBody>
                    <a:bodyPr/>
                    <a:lstStyle/>
                    <a:p>
                      <a:endParaRPr lang="en-US" sz="1400" dirty="0"/>
                    </a:p>
                  </a:txBody>
                  <a:tcPr/>
                </a:tc>
                <a:tc>
                  <a:txBody>
                    <a:bodyPr/>
                    <a:lstStyle/>
                    <a:p>
                      <a:endParaRPr lang="en-US" sz="1400" dirty="0"/>
                    </a:p>
                  </a:txBody>
                  <a:tcPr/>
                </a:tc>
                <a:tc>
                  <a:txBody>
                    <a:bodyPr/>
                    <a:lstStyle/>
                    <a:p>
                      <a:r>
                        <a:rPr lang="en-US" sz="1400" dirty="0"/>
                        <a:t>b.</a:t>
                      </a:r>
                      <a:r>
                        <a:rPr lang="en-US" sz="1400" baseline="0" dirty="0"/>
                        <a:t> </a:t>
                      </a:r>
                      <a:endParaRPr lang="en-US" sz="1400" dirty="0"/>
                    </a:p>
                  </a:txBody>
                  <a:tcPr/>
                </a:tc>
                <a:tc>
                  <a:txBody>
                    <a:bodyPr/>
                    <a:lstStyle/>
                    <a:p>
                      <a:r>
                        <a:rPr lang="en-US" sz="1400" dirty="0"/>
                        <a:t>Interval; 1-7</a:t>
                      </a:r>
                    </a:p>
                  </a:txBody>
                  <a:tcPr/>
                </a:tc>
                <a:tc>
                  <a:txBody>
                    <a:bodyPr/>
                    <a:lstStyle/>
                    <a:p>
                      <a:endParaRPr lang="en-US" sz="1400" dirty="0"/>
                    </a:p>
                  </a:txBody>
                  <a:tcPr/>
                </a:tc>
                <a:extLst>
                  <a:ext uri="{0D108BD9-81ED-4DB2-BD59-A6C34878D82A}">
                    <a16:rowId xmlns:a16="http://schemas.microsoft.com/office/drawing/2014/main" xmlns="" val="10003"/>
                  </a:ext>
                </a:extLst>
              </a:tr>
              <a:tr h="372766">
                <a:tc>
                  <a:txBody>
                    <a:bodyPr/>
                    <a:lstStyle/>
                    <a:p>
                      <a:endParaRPr lang="en-US" sz="1400" dirty="0"/>
                    </a:p>
                  </a:txBody>
                  <a:tcPr/>
                </a:tc>
                <a:tc>
                  <a:txBody>
                    <a:bodyPr/>
                    <a:lstStyle/>
                    <a:p>
                      <a:endParaRPr lang="en-US" sz="1400" dirty="0"/>
                    </a:p>
                  </a:txBody>
                  <a:tcPr/>
                </a:tc>
                <a:tc>
                  <a:txBody>
                    <a:bodyPr/>
                    <a:lstStyle/>
                    <a:p>
                      <a:r>
                        <a:rPr lang="en-US" sz="1400" dirty="0"/>
                        <a:t>c.</a:t>
                      </a:r>
                    </a:p>
                  </a:txBody>
                  <a:tcPr/>
                </a:tc>
                <a:tc>
                  <a:txBody>
                    <a:bodyPr/>
                    <a:lstStyle/>
                    <a:p>
                      <a:r>
                        <a:rPr lang="en-US" sz="1400" dirty="0"/>
                        <a:t>Interval; 1-7</a:t>
                      </a:r>
                    </a:p>
                  </a:txBody>
                  <a:tcPr/>
                </a:tc>
                <a:tc>
                  <a:txBody>
                    <a:bodyPr/>
                    <a:lstStyle/>
                    <a:p>
                      <a:endParaRPr lang="en-US" sz="1400" dirty="0"/>
                    </a:p>
                  </a:txBody>
                  <a:tcPr/>
                </a:tc>
                <a:extLst>
                  <a:ext uri="{0D108BD9-81ED-4DB2-BD59-A6C34878D82A}">
                    <a16:rowId xmlns:a16="http://schemas.microsoft.com/office/drawing/2014/main" xmlns="" val="10004"/>
                  </a:ext>
                </a:extLst>
              </a:tr>
              <a:tr h="372766">
                <a:tc>
                  <a:txBody>
                    <a:bodyPr/>
                    <a:lstStyle/>
                    <a:p>
                      <a:r>
                        <a:rPr lang="en-US" sz="1400" dirty="0"/>
                        <a:t>3. (e.g., Control)</a:t>
                      </a:r>
                    </a:p>
                  </a:txBody>
                  <a:tcPr/>
                </a:tc>
                <a:tc>
                  <a:txBody>
                    <a:bodyPr/>
                    <a:lstStyle/>
                    <a:p>
                      <a:r>
                        <a:rPr lang="en-US" sz="1400" dirty="0"/>
                        <a:t>…</a:t>
                      </a:r>
                    </a:p>
                  </a:txBody>
                  <a:tcPr/>
                </a:tc>
                <a:tc>
                  <a:txBody>
                    <a:bodyPr/>
                    <a:lstStyle/>
                    <a:p>
                      <a:r>
                        <a:rPr lang="en-US" sz="1400" dirty="0"/>
                        <a:t>a. </a:t>
                      </a:r>
                    </a:p>
                  </a:txBody>
                  <a:tcPr/>
                </a:tc>
                <a:tc>
                  <a:txBody>
                    <a:bodyPr/>
                    <a:lstStyle/>
                    <a:p>
                      <a:r>
                        <a:rPr lang="en-US" sz="1400" dirty="0"/>
                        <a:t>Ratio; 0-100</a:t>
                      </a:r>
                    </a:p>
                  </a:txBody>
                  <a:tcPr/>
                </a:tc>
                <a:tc>
                  <a:txBody>
                    <a:bodyPr/>
                    <a:lstStyle/>
                    <a:p>
                      <a:r>
                        <a:rPr lang="en-US" sz="1400" dirty="0"/>
                        <a:t>TBD (e.g., name of archive)</a:t>
                      </a:r>
                    </a:p>
                  </a:txBody>
                  <a:tcPr/>
                </a:tc>
                <a:extLst>
                  <a:ext uri="{0D108BD9-81ED-4DB2-BD59-A6C34878D82A}">
                    <a16:rowId xmlns:a16="http://schemas.microsoft.com/office/drawing/2014/main" xmlns="" val="10005"/>
                  </a:ext>
                </a:extLst>
              </a:tr>
              <a:tr h="372766">
                <a:tc>
                  <a:txBody>
                    <a:bodyPr/>
                    <a:lstStyle/>
                    <a:p>
                      <a:endParaRPr lang="en-US" sz="1400" dirty="0"/>
                    </a:p>
                  </a:txBody>
                  <a:tcPr/>
                </a:tc>
                <a:tc>
                  <a:txBody>
                    <a:bodyPr/>
                    <a:lstStyle/>
                    <a:p>
                      <a:endParaRPr lang="en-US" sz="1400" dirty="0"/>
                    </a:p>
                  </a:txBody>
                  <a:tcPr/>
                </a:tc>
                <a:tc>
                  <a:txBody>
                    <a:bodyPr/>
                    <a:lstStyle/>
                    <a:p>
                      <a:r>
                        <a:rPr lang="en-US" sz="1400" dirty="0"/>
                        <a:t>b.</a:t>
                      </a:r>
                    </a:p>
                  </a:txBody>
                  <a:tcPr/>
                </a:tc>
                <a:tc>
                  <a:txBody>
                    <a:bodyPr/>
                    <a:lstStyle/>
                    <a:p>
                      <a:r>
                        <a:rPr lang="en-US" sz="1400" dirty="0"/>
                        <a:t>Ratio; 0-100</a:t>
                      </a:r>
                    </a:p>
                  </a:txBody>
                  <a:tcPr/>
                </a:tc>
                <a:tc>
                  <a:txBody>
                    <a:bodyPr/>
                    <a:lstStyle/>
                    <a:p>
                      <a:endParaRPr lang="en-US" sz="1400" dirty="0"/>
                    </a:p>
                  </a:txBody>
                  <a:tcPr/>
                </a:tc>
                <a:extLst>
                  <a:ext uri="{0D108BD9-81ED-4DB2-BD59-A6C34878D82A}">
                    <a16:rowId xmlns:a16="http://schemas.microsoft.com/office/drawing/2014/main" xmlns="" val="10006"/>
                  </a:ext>
                </a:extLst>
              </a:tr>
              <a:tr h="399321">
                <a:tc>
                  <a:txBody>
                    <a:bodyPr/>
                    <a:lstStyle/>
                    <a:p>
                      <a:endParaRPr lang="en-US" sz="1400" dirty="0"/>
                    </a:p>
                  </a:txBody>
                  <a:tcPr/>
                </a:tc>
                <a:tc>
                  <a:txBody>
                    <a:bodyPr/>
                    <a:lstStyle/>
                    <a:p>
                      <a:endParaRPr lang="en-US" sz="1400" dirty="0"/>
                    </a:p>
                  </a:txBody>
                  <a:tcPr/>
                </a:tc>
                <a:tc>
                  <a:txBody>
                    <a:bodyPr/>
                    <a:lstStyle/>
                    <a:p>
                      <a:r>
                        <a:rPr lang="en-US" sz="1400" dirty="0"/>
                        <a:t>c.</a:t>
                      </a:r>
                    </a:p>
                  </a:txBody>
                  <a:tcPr/>
                </a:tc>
                <a:tc>
                  <a:txBody>
                    <a:bodyPr/>
                    <a:lstStyle/>
                    <a:p>
                      <a:r>
                        <a:rPr lang="en-US" sz="1400" dirty="0"/>
                        <a:t>Ratio; 0-100</a:t>
                      </a:r>
                    </a:p>
                  </a:txBody>
                  <a:tcPr/>
                </a:tc>
                <a:tc>
                  <a:txBody>
                    <a:bodyPr/>
                    <a:lstStyle/>
                    <a:p>
                      <a:endParaRPr lang="en-US" sz="1400" dirty="0"/>
                    </a:p>
                  </a:txBody>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1164573591"/>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25179"/>
            <a:ext cx="9144000" cy="639762"/>
          </a:xfrm>
        </p:spPr>
        <p:txBody>
          <a:bodyPr>
            <a:normAutofit/>
          </a:bodyPr>
          <a:lstStyle/>
          <a:p>
            <a:r>
              <a:rPr lang="en-US" sz="2800" dirty="0"/>
              <a:t>Instruments and Data Sources: </a:t>
            </a:r>
            <a:r>
              <a:rPr lang="en-US" sz="2800" b="1" u="sng" dirty="0"/>
              <a:t>Qualitative</a:t>
            </a:r>
            <a:r>
              <a:rPr lang="en-US" sz="2800" dirty="0"/>
              <a:t> Study</a:t>
            </a:r>
          </a:p>
        </p:txBody>
      </p:sp>
      <p:sp>
        <p:nvSpPr>
          <p:cNvPr id="3" name="Content Placeholder 2"/>
          <p:cNvSpPr>
            <a:spLocks noGrp="1"/>
          </p:cNvSpPr>
          <p:nvPr>
            <p:ph idx="1"/>
          </p:nvPr>
        </p:nvSpPr>
        <p:spPr>
          <a:xfrm>
            <a:off x="457200" y="1524000"/>
            <a:ext cx="8154194" cy="4751388"/>
          </a:xfrm>
        </p:spPr>
        <p:txBody>
          <a:bodyPr>
            <a:normAutofit fontScale="85000" lnSpcReduction="20000"/>
          </a:bodyPr>
          <a:lstStyle/>
          <a:p>
            <a:r>
              <a:rPr lang="en-US" dirty="0"/>
              <a:t>Identify the specific instruments and data sources you will use to collect the data</a:t>
            </a:r>
          </a:p>
          <a:p>
            <a:r>
              <a:rPr lang="en-US" dirty="0"/>
              <a:t>Typical instruments include interviews, questionnaires, observation forms, archival data sources, documents, artifacts, photographs, videos, participant-authored journal, etc. -- which should be specific to your selected design, research questions, and theoretical foundation</a:t>
            </a:r>
          </a:p>
          <a:p>
            <a:pPr lvl="1"/>
            <a:r>
              <a:rPr lang="en-US" dirty="0"/>
              <a:t>Most instruments for a qualitative study will be developed by the researcher since they come out of research questions and supporting theories/models/concepts </a:t>
            </a:r>
            <a:r>
              <a:rPr lang="en-US" u="sng" dirty="0"/>
              <a:t>specific to the study</a:t>
            </a:r>
          </a:p>
          <a:p>
            <a:pPr lvl="1"/>
            <a:r>
              <a:rPr lang="en-US" dirty="0"/>
              <a:t>Qualitative studies such as case studies and grounded theory may include validated surveys typically used for quantitative studies; typically (though not always) the data analysis for these will be charts and graphs rather than inferential statistics</a:t>
            </a:r>
          </a:p>
          <a:p>
            <a:r>
              <a:rPr lang="en-US" dirty="0"/>
              <a:t>Identify how you will collect demographics which you may be using to (1) select individual to participate in the study based on specific demographic criteria, and/or (2) to develop a profile of your sample; analysis for this information would involve descriptive statistics</a:t>
            </a:r>
          </a:p>
        </p:txBody>
      </p:sp>
      <p:sp>
        <p:nvSpPr>
          <p:cNvPr id="4" name="Date Placeholder 3">
            <a:extLst>
              <a:ext uri="{FF2B5EF4-FFF2-40B4-BE49-F238E27FC236}">
                <a16:creationId xmlns:a16="http://schemas.microsoft.com/office/drawing/2014/main" xmlns="" id="{EF6D9518-ABED-4E8F-A573-EFA78CC06F44}"/>
              </a:ext>
            </a:extLst>
          </p:cNvPr>
          <p:cNvSpPr>
            <a:spLocks noGrp="1"/>
          </p:cNvSpPr>
          <p:nvPr>
            <p:ph type="dt" sz="half" idx="10"/>
          </p:nvPr>
        </p:nvSpPr>
        <p:spPr/>
        <p:txBody>
          <a:bodyPr/>
          <a:lstStyle/>
          <a:p>
            <a:r>
              <a:rPr lang="en-US" dirty="0"/>
              <a:t>10/9/2019</a:t>
            </a:r>
          </a:p>
        </p:txBody>
      </p:sp>
    </p:spTree>
    <p:extLst>
      <p:ext uri="{BB962C8B-B14F-4D97-AF65-F5344CB8AC3E}">
        <p14:creationId xmlns:p14="http://schemas.microsoft.com/office/powerpoint/2010/main" val="2008877692"/>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25178"/>
            <a:ext cx="9144000" cy="1041621"/>
          </a:xfrm>
        </p:spPr>
        <p:txBody>
          <a:bodyPr>
            <a:normAutofit/>
          </a:bodyPr>
          <a:lstStyle/>
          <a:p>
            <a:r>
              <a:rPr lang="en-US" sz="2800" dirty="0"/>
              <a:t>Instruments and Data Sources: </a:t>
            </a:r>
            <a:r>
              <a:rPr lang="en-US" sz="2800" b="1" u="sng" dirty="0"/>
              <a:t>Qualitative</a:t>
            </a:r>
            <a:r>
              <a:rPr lang="en-US" sz="2800" dirty="0"/>
              <a:t> Study </a:t>
            </a:r>
            <a:br>
              <a:rPr lang="en-US" sz="2800" dirty="0"/>
            </a:br>
            <a:r>
              <a:rPr lang="en-US" sz="2800" dirty="0"/>
              <a:t>(cont.)</a:t>
            </a:r>
          </a:p>
        </p:txBody>
      </p:sp>
      <p:sp>
        <p:nvSpPr>
          <p:cNvPr id="3" name="Content Placeholder 2"/>
          <p:cNvSpPr>
            <a:spLocks noGrp="1"/>
          </p:cNvSpPr>
          <p:nvPr>
            <p:ph idx="1"/>
          </p:nvPr>
        </p:nvSpPr>
        <p:spPr>
          <a:xfrm>
            <a:off x="304800" y="1524000"/>
            <a:ext cx="8610600" cy="4572000"/>
          </a:xfrm>
        </p:spPr>
        <p:txBody>
          <a:bodyPr>
            <a:normAutofit/>
          </a:bodyPr>
          <a:lstStyle/>
          <a:p>
            <a:r>
              <a:rPr lang="en-US" dirty="0"/>
              <a:t>Typically you will have 3 or more sources for case studies to ensure a rich and detailed description of the phenomenon; </a:t>
            </a:r>
          </a:p>
          <a:p>
            <a:pPr lvl="1"/>
            <a:r>
              <a:rPr lang="en-US" dirty="0"/>
              <a:t>A demographic survey does not count as a data source</a:t>
            </a:r>
          </a:p>
          <a:p>
            <a:pPr lvl="1"/>
            <a:r>
              <a:rPr lang="en-US" dirty="0"/>
              <a:t>Field notes do not count as a data source since you cannot generate a sufficient number of pages to do any meaningful coding </a:t>
            </a:r>
          </a:p>
          <a:p>
            <a:r>
              <a:rPr lang="en-US" dirty="0"/>
              <a:t>Narrative and qualitative descriptive studies typically use two data sources</a:t>
            </a:r>
          </a:p>
          <a:p>
            <a:r>
              <a:rPr lang="en-US" dirty="0"/>
              <a:t>Although phenomenological studies typically use only one source, detailed phenomenological interviews, including other data sources such as drawing from the individuals during or after the interview can be valuable</a:t>
            </a:r>
          </a:p>
          <a:p>
            <a:endParaRPr lang="en-US" dirty="0"/>
          </a:p>
          <a:p>
            <a:pPr lvl="1"/>
            <a:endParaRPr lang="en-US" dirty="0"/>
          </a:p>
        </p:txBody>
      </p:sp>
      <p:sp>
        <p:nvSpPr>
          <p:cNvPr id="4" name="Date Placeholder 3">
            <a:extLst>
              <a:ext uri="{FF2B5EF4-FFF2-40B4-BE49-F238E27FC236}">
                <a16:creationId xmlns:a16="http://schemas.microsoft.com/office/drawing/2014/main" xmlns="" id="{EF6D9518-ABED-4E8F-A573-EFA78CC06F44}"/>
              </a:ext>
            </a:extLst>
          </p:cNvPr>
          <p:cNvSpPr>
            <a:spLocks noGrp="1"/>
          </p:cNvSpPr>
          <p:nvPr>
            <p:ph type="dt" sz="half" idx="10"/>
          </p:nvPr>
        </p:nvSpPr>
        <p:spPr/>
        <p:txBody>
          <a:bodyPr/>
          <a:lstStyle/>
          <a:p>
            <a:r>
              <a:rPr lang="en-US" dirty="0"/>
              <a:t>10/9/2019</a:t>
            </a:r>
          </a:p>
        </p:txBody>
      </p:sp>
    </p:spTree>
    <p:extLst>
      <p:ext uri="{BB962C8B-B14F-4D97-AF65-F5344CB8AC3E}">
        <p14:creationId xmlns:p14="http://schemas.microsoft.com/office/powerpoint/2010/main" val="168520095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6406" y="0"/>
            <a:ext cx="8229600" cy="1143000"/>
          </a:xfrm>
        </p:spPr>
        <p:txBody>
          <a:bodyPr/>
          <a:lstStyle/>
          <a:p>
            <a:r>
              <a:rPr lang="en-US" dirty="0"/>
              <a:t>Using this template</a:t>
            </a:r>
          </a:p>
        </p:txBody>
      </p:sp>
      <p:sp>
        <p:nvSpPr>
          <p:cNvPr id="3" name="Content Placeholder 2"/>
          <p:cNvSpPr>
            <a:spLocks noGrp="1"/>
          </p:cNvSpPr>
          <p:nvPr>
            <p:ph idx="1"/>
          </p:nvPr>
        </p:nvSpPr>
        <p:spPr>
          <a:xfrm>
            <a:off x="593725" y="1371600"/>
            <a:ext cx="8229600" cy="4525963"/>
          </a:xfrm>
        </p:spPr>
        <p:txBody>
          <a:bodyPr>
            <a:noAutofit/>
          </a:bodyPr>
          <a:lstStyle/>
          <a:p>
            <a:pPr marL="0" indent="0">
              <a:buNone/>
            </a:pPr>
            <a:r>
              <a:rPr lang="en-US" sz="1600" dirty="0"/>
              <a:t>The goals for using this template are to:</a:t>
            </a:r>
          </a:p>
          <a:p>
            <a:r>
              <a:rPr lang="en-US" sz="1600" dirty="0"/>
              <a:t>Ensure you have an aligned 10 Strategic Points Plus to provide the architecture and detailed plan for your research</a:t>
            </a:r>
          </a:p>
          <a:p>
            <a:r>
              <a:rPr lang="en-US" sz="1600" dirty="0"/>
              <a:t>Ensure each point is correct &amp; clear, and all the points are aligned</a:t>
            </a:r>
          </a:p>
          <a:p>
            <a:r>
              <a:rPr lang="en-US" sz="1600" dirty="0"/>
              <a:t>Ensure key research areas such as instrumentation, data collection, and data analysis are comprehensive steps</a:t>
            </a:r>
          </a:p>
          <a:p>
            <a:r>
              <a:rPr lang="en-US" sz="1600" dirty="0"/>
              <a:t>Ensure the research is doable </a:t>
            </a:r>
          </a:p>
          <a:p>
            <a:r>
              <a:rPr lang="en-US" sz="1600" dirty="0"/>
              <a:t>Reduce the cycle time, and number of revisions, to an approved Prospectus and/or Proposal</a:t>
            </a:r>
          </a:p>
          <a:p>
            <a:r>
              <a:rPr lang="en-US" sz="1600" dirty="0"/>
              <a:t>Get committee feedback prior to submitting the Prospectus and/or Proposal for approval</a:t>
            </a:r>
          </a:p>
          <a:p>
            <a:r>
              <a:rPr lang="en-US" sz="1600" dirty="0"/>
              <a:t>Becomes the defense presentation for the Proposal; it contains more detailed information that what is covered in the Defense Presentation</a:t>
            </a:r>
          </a:p>
          <a:p>
            <a:pPr marL="0" indent="0">
              <a:buNone/>
            </a:pPr>
            <a:endParaRPr lang="en-US" sz="1600" dirty="0"/>
          </a:p>
        </p:txBody>
      </p:sp>
      <p:sp>
        <p:nvSpPr>
          <p:cNvPr id="4" name="Date Placeholder 3">
            <a:extLst>
              <a:ext uri="{FF2B5EF4-FFF2-40B4-BE49-F238E27FC236}">
                <a16:creationId xmlns:a16="http://schemas.microsoft.com/office/drawing/2014/main" xmlns="" id="{CC8E2B08-07C8-488C-A9C1-D7F007F1F50C}"/>
              </a:ext>
            </a:extLst>
          </p:cNvPr>
          <p:cNvSpPr>
            <a:spLocks noGrp="1"/>
          </p:cNvSpPr>
          <p:nvPr>
            <p:ph type="dt" sz="half" idx="10"/>
          </p:nvPr>
        </p:nvSpPr>
        <p:spPr/>
        <p:txBody>
          <a:bodyPr/>
          <a:lstStyle/>
          <a:p>
            <a:r>
              <a:rPr lang="en-US" dirty="0"/>
              <a:t>10/9/2019</a:t>
            </a:r>
          </a:p>
        </p:txBody>
      </p:sp>
    </p:spTree>
    <p:extLst>
      <p:ext uri="{BB962C8B-B14F-4D97-AF65-F5344CB8AC3E}">
        <p14:creationId xmlns:p14="http://schemas.microsoft.com/office/powerpoint/2010/main" val="3943048952"/>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82588" y="0"/>
            <a:ext cx="8229600" cy="1143000"/>
          </a:xfrm>
        </p:spPr>
        <p:txBody>
          <a:bodyPr>
            <a:noAutofit/>
          </a:bodyPr>
          <a:lstStyle/>
          <a:p>
            <a:r>
              <a:rPr lang="en-US" sz="2800" dirty="0">
                <a:solidFill>
                  <a:schemeClr val="bg1"/>
                </a:solidFill>
              </a:rPr>
              <a:t>Data Collection Steps:</a:t>
            </a:r>
            <a:br>
              <a:rPr lang="en-US" sz="2800" dirty="0">
                <a:solidFill>
                  <a:schemeClr val="bg1"/>
                </a:solidFill>
              </a:rPr>
            </a:br>
            <a:r>
              <a:rPr lang="en-US" sz="2400" dirty="0">
                <a:solidFill>
                  <a:schemeClr val="bg1"/>
                </a:solidFill>
              </a:rPr>
              <a:t>1.Obtain various required permissions</a:t>
            </a:r>
            <a:endParaRPr lang="en-US" sz="2800" dirty="0">
              <a:solidFill>
                <a:schemeClr val="bg1"/>
              </a:solidFill>
            </a:endParaRPr>
          </a:p>
        </p:txBody>
      </p:sp>
      <p:sp>
        <p:nvSpPr>
          <p:cNvPr id="7" name="Text Placeholder 6"/>
          <p:cNvSpPr>
            <a:spLocks noGrp="1"/>
          </p:cNvSpPr>
          <p:nvPr>
            <p:ph type="body" idx="1"/>
          </p:nvPr>
        </p:nvSpPr>
        <p:spPr>
          <a:xfrm>
            <a:off x="189614" y="6248400"/>
            <a:ext cx="8686800" cy="346075"/>
          </a:xfrm>
        </p:spPr>
        <p:txBody>
          <a:bodyPr/>
          <a:lstStyle/>
          <a:p>
            <a:r>
              <a:rPr lang="en-US" sz="1600" dirty="0">
                <a:solidFill>
                  <a:srgbClr val="7030A0"/>
                </a:solidFill>
              </a:rPr>
              <a:t>Note: List the specific ordered steps so someone could replicate your study</a:t>
            </a:r>
            <a:endParaRPr lang="en-US" sz="1800" b="0" dirty="0">
              <a:solidFill>
                <a:schemeClr val="tx1"/>
              </a:solidFill>
            </a:endParaRPr>
          </a:p>
        </p:txBody>
      </p:sp>
      <p:sp>
        <p:nvSpPr>
          <p:cNvPr id="3" name="Content Placeholder 2"/>
          <p:cNvSpPr>
            <a:spLocks noGrp="1"/>
          </p:cNvSpPr>
          <p:nvPr>
            <p:ph sz="half" idx="2"/>
          </p:nvPr>
        </p:nvSpPr>
        <p:spPr>
          <a:xfrm>
            <a:off x="382588" y="1992312"/>
            <a:ext cx="4040188" cy="3951288"/>
          </a:xfrm>
        </p:spPr>
        <p:txBody>
          <a:bodyPr>
            <a:normAutofit/>
          </a:bodyPr>
          <a:lstStyle/>
          <a:p>
            <a:r>
              <a:rPr lang="en-US" sz="1400" dirty="0"/>
              <a:t>Site approval (organization, association, or data base owner)</a:t>
            </a:r>
          </a:p>
          <a:p>
            <a:r>
              <a:rPr lang="en-US" sz="1400" dirty="0"/>
              <a:t>Permission from researcher if replicating their study</a:t>
            </a:r>
          </a:p>
          <a:p>
            <a:r>
              <a:rPr lang="en-US" sz="1400" dirty="0"/>
              <a:t>Permission to use each instrument or data source</a:t>
            </a:r>
          </a:p>
          <a:p>
            <a:r>
              <a:rPr lang="en-US" sz="1400" dirty="0"/>
              <a:t>Obtaining administrative guide and validation information on each data sources from owner/literature</a:t>
            </a:r>
          </a:p>
          <a:p>
            <a:r>
              <a:rPr lang="en-US" sz="1400" dirty="0"/>
              <a:t>GCU Chair and Committee Approvals</a:t>
            </a:r>
          </a:p>
          <a:p>
            <a:r>
              <a:rPr lang="en-US" sz="1400" dirty="0"/>
              <a:t>AQR Approval </a:t>
            </a:r>
          </a:p>
          <a:p>
            <a:endParaRPr lang="en-US" dirty="0"/>
          </a:p>
        </p:txBody>
      </p:sp>
      <p:sp>
        <p:nvSpPr>
          <p:cNvPr id="9" name="Content Placeholder 8"/>
          <p:cNvSpPr>
            <a:spLocks noGrp="1"/>
          </p:cNvSpPr>
          <p:nvPr>
            <p:ph sz="quarter" idx="4"/>
          </p:nvPr>
        </p:nvSpPr>
        <p:spPr>
          <a:xfrm>
            <a:off x="4838183" y="1992312"/>
            <a:ext cx="4041775" cy="3951288"/>
          </a:xfrm>
        </p:spPr>
        <p:txBody>
          <a:bodyPr/>
          <a:lstStyle/>
          <a:p>
            <a:r>
              <a:rPr lang="en-US" sz="1400" dirty="0"/>
              <a:t>IRB Approval</a:t>
            </a:r>
          </a:p>
          <a:p>
            <a:r>
              <a:rPr lang="en-US" sz="1400" dirty="0"/>
              <a:t>Permission to use figures or tables from authors/document owner and how to cite it</a:t>
            </a:r>
          </a:p>
          <a:p>
            <a:r>
              <a:rPr lang="en-US" sz="1400" dirty="0"/>
              <a:t>Consent form from individual participants or parents or guardians (see informed consent templates on the DC Network)</a:t>
            </a:r>
          </a:p>
          <a:p>
            <a:r>
              <a:rPr lang="en-US" sz="1400" dirty="0"/>
              <a:t>Results of the field tests for qualitative studies</a:t>
            </a:r>
          </a:p>
          <a:p>
            <a:r>
              <a:rPr lang="en-US" sz="1400" dirty="0"/>
              <a:t>Results of the expert panel review for qualitative instruments such as interviews or observations</a:t>
            </a:r>
          </a:p>
          <a:p>
            <a:r>
              <a:rPr lang="en-US" sz="1400" dirty="0"/>
              <a:t>Other?</a:t>
            </a:r>
          </a:p>
        </p:txBody>
      </p:sp>
      <p:sp>
        <p:nvSpPr>
          <p:cNvPr id="11" name="Rectangle 10"/>
          <p:cNvSpPr/>
          <p:nvPr/>
        </p:nvSpPr>
        <p:spPr>
          <a:xfrm>
            <a:off x="382588" y="1530647"/>
            <a:ext cx="8493826" cy="400110"/>
          </a:xfrm>
          <a:prstGeom prst="rect">
            <a:avLst/>
          </a:prstGeom>
        </p:spPr>
        <p:txBody>
          <a:bodyPr wrap="square">
            <a:spAutoFit/>
          </a:bodyPr>
          <a:lstStyle/>
          <a:p>
            <a:pPr marL="0" indent="0">
              <a:buNone/>
            </a:pPr>
            <a:r>
              <a:rPr lang="en-US" sz="2000" b="1" dirty="0"/>
              <a:t>Required permissions/approvals (prior to data collection)</a:t>
            </a:r>
          </a:p>
        </p:txBody>
      </p:sp>
    </p:spTree>
    <p:extLst>
      <p:ext uri="{BB962C8B-B14F-4D97-AF65-F5344CB8AC3E}">
        <p14:creationId xmlns:p14="http://schemas.microsoft.com/office/powerpoint/2010/main" val="3041200045"/>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8972" y="0"/>
            <a:ext cx="8229600" cy="1143000"/>
          </a:xfrm>
        </p:spPr>
        <p:txBody>
          <a:bodyPr>
            <a:normAutofit/>
          </a:bodyPr>
          <a:lstStyle/>
          <a:p>
            <a:r>
              <a:rPr lang="en-US" sz="2800" dirty="0"/>
              <a:t>Data Collection Steps: </a:t>
            </a:r>
            <a:r>
              <a:rPr lang="en-US" sz="2400" dirty="0"/>
              <a:t/>
            </a:r>
            <a:br>
              <a:rPr lang="en-US" sz="2400" dirty="0"/>
            </a:br>
            <a:r>
              <a:rPr lang="en-US" sz="2400" dirty="0"/>
              <a:t>2. Sampling Approach and Sample Selection</a:t>
            </a:r>
          </a:p>
        </p:txBody>
      </p:sp>
      <p:sp>
        <p:nvSpPr>
          <p:cNvPr id="3" name="Content Placeholder 2"/>
          <p:cNvSpPr>
            <a:spLocks noGrp="1"/>
          </p:cNvSpPr>
          <p:nvPr>
            <p:ph idx="1"/>
          </p:nvPr>
        </p:nvSpPr>
        <p:spPr>
          <a:xfrm>
            <a:off x="457200" y="1524000"/>
            <a:ext cx="8229600" cy="4724400"/>
          </a:xfrm>
        </p:spPr>
        <p:txBody>
          <a:bodyPr>
            <a:normAutofit fontScale="92500" lnSpcReduction="20000"/>
          </a:bodyPr>
          <a:lstStyle/>
          <a:p>
            <a:pPr marL="0" indent="0">
              <a:buNone/>
            </a:pPr>
            <a:r>
              <a:rPr lang="en-US" b="1" dirty="0">
                <a:latin typeface="Calibri" panose="020F0502020204030204" pitchFamily="34" charset="0"/>
                <a:ea typeface="Calibri" panose="020F0502020204030204" pitchFamily="34" charset="0"/>
                <a:cs typeface="Times New Roman" panose="02020603050405020304" pitchFamily="18" charset="0"/>
              </a:rPr>
              <a:t>Sampling Approach and Sample Selection</a:t>
            </a:r>
          </a:p>
          <a:p>
            <a:pPr>
              <a:lnSpc>
                <a:spcPct val="107000"/>
              </a:lnSpc>
              <a:spcBef>
                <a:spcPts val="0"/>
              </a:spcBef>
              <a:buFont typeface="Symbol" panose="05050102010706020507" pitchFamily="18" charset="2"/>
              <a:buChar char=""/>
            </a:pPr>
            <a:r>
              <a:rPr lang="en-US" dirty="0">
                <a:latin typeface="Calibri" panose="020F0502020204030204" pitchFamily="34" charset="0"/>
                <a:ea typeface="Calibri" panose="020F0502020204030204" pitchFamily="34" charset="0"/>
                <a:cs typeface="Times New Roman" panose="02020603050405020304" pitchFamily="18" charset="0"/>
              </a:rPr>
              <a:t>Sampling Approach</a:t>
            </a:r>
          </a:p>
          <a:p>
            <a:pPr lvl="1">
              <a:lnSpc>
                <a:spcPct val="107000"/>
              </a:lnSpc>
              <a:spcBef>
                <a:spcPts val="0"/>
              </a:spcBef>
              <a:buFont typeface="Wingdings" panose="05000000000000000000" pitchFamily="2" charset="2"/>
              <a:buChar char="§"/>
            </a:pPr>
            <a:r>
              <a:rPr lang="en-US" dirty="0">
                <a:latin typeface="Calibri" panose="020F0502020204030204" pitchFamily="34" charset="0"/>
                <a:ea typeface="Calibri" panose="020F0502020204030204" pitchFamily="34" charset="0"/>
                <a:cs typeface="Times New Roman" panose="02020603050405020304" pitchFamily="18" charset="0"/>
              </a:rPr>
              <a:t>Describe the specific type of sampling (e.g., random, purposive or snowballing) to be used and provide a citation defining it</a:t>
            </a:r>
          </a:p>
          <a:p>
            <a:pPr lvl="1">
              <a:lnSpc>
                <a:spcPct val="107000"/>
              </a:lnSpc>
              <a:spcBef>
                <a:spcPts val="0"/>
              </a:spcBef>
              <a:buFont typeface="Wingdings" panose="05000000000000000000" pitchFamily="2" charset="2"/>
              <a:buChar char="§"/>
            </a:pPr>
            <a:r>
              <a:rPr lang="en-US" dirty="0">
                <a:latin typeface="Calibri" panose="020F0502020204030204" pitchFamily="34" charset="0"/>
                <a:ea typeface="Calibri" panose="020F0502020204030204" pitchFamily="34" charset="0"/>
                <a:cs typeface="Times New Roman" panose="02020603050405020304" pitchFamily="18" charset="0"/>
              </a:rPr>
              <a:t>Justify why that sampling approach is appropriate for your study</a:t>
            </a:r>
          </a:p>
          <a:p>
            <a:pPr lvl="1">
              <a:lnSpc>
                <a:spcPct val="107000"/>
              </a:lnSpc>
              <a:spcBef>
                <a:spcPts val="0"/>
              </a:spcBef>
              <a:buFont typeface="Wingdings" panose="05000000000000000000" pitchFamily="2" charset="2"/>
              <a:buChar char="§"/>
            </a:pPr>
            <a:r>
              <a:rPr lang="en-US" dirty="0">
                <a:latin typeface="Calibri" panose="020F0502020204030204" pitchFamily="34" charset="0"/>
                <a:ea typeface="Calibri" panose="020F0502020204030204" pitchFamily="34" charset="0"/>
                <a:cs typeface="Times New Roman" panose="02020603050405020304" pitchFamily="18" charset="0"/>
              </a:rPr>
              <a:t>Describe the sampling criteria to select and to exclude the participants</a:t>
            </a:r>
          </a:p>
          <a:p>
            <a:pPr>
              <a:lnSpc>
                <a:spcPct val="107000"/>
              </a:lnSpc>
              <a:spcBef>
                <a:spcPts val="0"/>
              </a:spcBef>
              <a:buFont typeface="Symbol" panose="05050102010706020507" pitchFamily="18" charset="2"/>
              <a:buChar char=""/>
            </a:pPr>
            <a:r>
              <a:rPr lang="en-US" dirty="0">
                <a:latin typeface="Calibri" panose="020F0502020204030204" pitchFamily="34" charset="0"/>
                <a:ea typeface="Calibri" panose="020F0502020204030204" pitchFamily="34" charset="0"/>
                <a:cs typeface="Times New Roman" panose="02020603050405020304" pitchFamily="18" charset="0"/>
              </a:rPr>
              <a:t>Sample Section</a:t>
            </a:r>
          </a:p>
          <a:p>
            <a:pPr lvl="1">
              <a:lnSpc>
                <a:spcPct val="107000"/>
              </a:lnSpc>
              <a:spcBef>
                <a:spcPts val="0"/>
              </a:spcBef>
              <a:buFont typeface="Wingdings" panose="05000000000000000000" pitchFamily="2" charset="2"/>
              <a:buChar char="§"/>
            </a:pPr>
            <a:r>
              <a:rPr lang="en-US" dirty="0">
                <a:latin typeface="Calibri" panose="020F0502020204030204" pitchFamily="34" charset="0"/>
                <a:ea typeface="Calibri" panose="020F0502020204030204" pitchFamily="34" charset="0"/>
                <a:cs typeface="Times New Roman" panose="02020603050405020304" pitchFamily="18" charset="0"/>
              </a:rPr>
              <a:t>Describe the target population that will be approached to obtain the sample</a:t>
            </a:r>
          </a:p>
          <a:p>
            <a:pPr lvl="1">
              <a:lnSpc>
                <a:spcPct val="107000"/>
              </a:lnSpc>
              <a:spcBef>
                <a:spcPts val="0"/>
              </a:spcBef>
              <a:buFont typeface="Wingdings" panose="05000000000000000000" pitchFamily="2" charset="2"/>
              <a:buChar char="§"/>
            </a:pPr>
            <a:r>
              <a:rPr lang="en-US" dirty="0">
                <a:latin typeface="Calibri" panose="020F0502020204030204" pitchFamily="34" charset="0"/>
                <a:ea typeface="Calibri" panose="020F0502020204030204" pitchFamily="34" charset="0"/>
                <a:cs typeface="Times New Roman" panose="02020603050405020304" pitchFamily="18" charset="0"/>
              </a:rPr>
              <a:t>Identify how the target population will be approached (email, phone call, invitation to participate from an organization’s website, etc.)</a:t>
            </a:r>
          </a:p>
          <a:p>
            <a:pPr lvl="1">
              <a:lnSpc>
                <a:spcPct val="107000"/>
              </a:lnSpc>
              <a:spcBef>
                <a:spcPts val="0"/>
              </a:spcBef>
              <a:buFont typeface="Wingdings" panose="05000000000000000000" pitchFamily="2" charset="2"/>
              <a:buChar char="§"/>
            </a:pPr>
            <a:r>
              <a:rPr lang="en-US" dirty="0">
                <a:latin typeface="Calibri" panose="020F0502020204030204" pitchFamily="34" charset="0"/>
                <a:ea typeface="Calibri" panose="020F0502020204030204" pitchFamily="34" charset="0"/>
                <a:cs typeface="Times New Roman" panose="02020603050405020304" pitchFamily="18" charset="0"/>
              </a:rPr>
              <a:t>Describe the specific steps to invite/solicit the sample from the target population</a:t>
            </a:r>
          </a:p>
          <a:p>
            <a:pPr lvl="1">
              <a:lnSpc>
                <a:spcPct val="107000"/>
              </a:lnSpc>
              <a:spcBef>
                <a:spcPts val="0"/>
              </a:spcBef>
              <a:spcAft>
                <a:spcPts val="800"/>
              </a:spcAft>
              <a:buFont typeface="Wingdings" panose="05000000000000000000" pitchFamily="2" charset="2"/>
              <a:buChar char="§"/>
            </a:pPr>
            <a:r>
              <a:rPr lang="en-US" dirty="0">
                <a:latin typeface="Calibri" panose="020F0502020204030204" pitchFamily="34" charset="0"/>
                <a:ea typeface="Calibri" panose="020F0502020204030204" pitchFamily="34" charset="0"/>
                <a:cs typeface="Times New Roman" panose="02020603050405020304" pitchFamily="18" charset="0"/>
              </a:rPr>
              <a:t>Describe process to get additional participants if first round does not get needed sample size or volume of data needed for analysis</a:t>
            </a:r>
          </a:p>
          <a:p>
            <a:pPr marL="0" indent="0">
              <a:buNone/>
            </a:pPr>
            <a:r>
              <a:rPr lang="en-US" sz="2000" dirty="0">
                <a:solidFill>
                  <a:srgbClr val="7030A0"/>
                </a:solidFill>
              </a:rPr>
              <a:t>Note: List the specific ordered steps so someone could replicate your study</a:t>
            </a:r>
          </a:p>
          <a:p>
            <a:pPr marL="0" indent="0">
              <a:buNone/>
            </a:pPr>
            <a:endParaRPr lang="en-US" sz="2000" dirty="0"/>
          </a:p>
        </p:txBody>
      </p:sp>
      <p:sp>
        <p:nvSpPr>
          <p:cNvPr id="4" name="Date Placeholder 3">
            <a:extLst>
              <a:ext uri="{FF2B5EF4-FFF2-40B4-BE49-F238E27FC236}">
                <a16:creationId xmlns:a16="http://schemas.microsoft.com/office/drawing/2014/main" xmlns="" id="{34B41FC4-7291-43DB-887F-6A29092EAEED}"/>
              </a:ext>
            </a:extLst>
          </p:cNvPr>
          <p:cNvSpPr>
            <a:spLocks noGrp="1"/>
          </p:cNvSpPr>
          <p:nvPr>
            <p:ph type="dt" sz="half" idx="10"/>
          </p:nvPr>
        </p:nvSpPr>
        <p:spPr/>
        <p:txBody>
          <a:bodyPr/>
          <a:lstStyle/>
          <a:p>
            <a:r>
              <a:rPr lang="en-US" dirty="0"/>
              <a:t>10/9/2019</a:t>
            </a:r>
          </a:p>
        </p:txBody>
      </p:sp>
    </p:spTree>
    <p:extLst>
      <p:ext uri="{BB962C8B-B14F-4D97-AF65-F5344CB8AC3E}">
        <p14:creationId xmlns:p14="http://schemas.microsoft.com/office/powerpoint/2010/main" val="3272033203"/>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6406" y="0"/>
            <a:ext cx="8229600" cy="1143000"/>
          </a:xfrm>
        </p:spPr>
        <p:txBody>
          <a:bodyPr>
            <a:noAutofit/>
          </a:bodyPr>
          <a:lstStyle/>
          <a:p>
            <a:r>
              <a:rPr lang="en-US" sz="3200" dirty="0"/>
              <a:t>Data Collection Steps:</a:t>
            </a:r>
            <a:br>
              <a:rPr lang="en-US" sz="3200" dirty="0"/>
            </a:br>
            <a:r>
              <a:rPr lang="en-US" sz="3200" dirty="0"/>
              <a:t> </a:t>
            </a:r>
            <a:r>
              <a:rPr lang="en-US" sz="2400" dirty="0"/>
              <a:t>3. Collecting the Data</a:t>
            </a:r>
          </a:p>
        </p:txBody>
      </p:sp>
      <p:sp>
        <p:nvSpPr>
          <p:cNvPr id="3" name="Content Placeholder 2"/>
          <p:cNvSpPr>
            <a:spLocks noGrp="1"/>
          </p:cNvSpPr>
          <p:nvPr>
            <p:ph idx="1"/>
          </p:nvPr>
        </p:nvSpPr>
        <p:spPr>
          <a:xfrm>
            <a:off x="403225" y="1582603"/>
            <a:ext cx="8610600" cy="4525963"/>
          </a:xfrm>
        </p:spPr>
        <p:txBody>
          <a:bodyPr>
            <a:normAutofit/>
          </a:bodyPr>
          <a:lstStyle/>
          <a:p>
            <a:pPr marL="0" lvl="0" indent="0">
              <a:buNone/>
            </a:pPr>
            <a:r>
              <a:rPr lang="en-US" dirty="0"/>
              <a:t>Actual process(es) for collecting the data which may include:</a:t>
            </a:r>
          </a:p>
          <a:p>
            <a:pPr lvl="1">
              <a:buFont typeface="Arial" panose="020B0604020202020204" pitchFamily="34" charset="0"/>
              <a:buChar char="•"/>
            </a:pPr>
            <a:r>
              <a:rPr lang="en-US" dirty="0"/>
              <a:t>Identify who will provide the list of names and who sends out the invitation</a:t>
            </a:r>
          </a:p>
          <a:p>
            <a:pPr lvl="1">
              <a:buFont typeface="Arial" panose="020B0604020202020204" pitchFamily="34" charset="0"/>
              <a:buChar char="•"/>
            </a:pPr>
            <a:r>
              <a:rPr lang="en-US" dirty="0"/>
              <a:t>Describe the step by step process for collecting the data from the target population for each Instrument/Data Source</a:t>
            </a:r>
          </a:p>
          <a:p>
            <a:pPr lvl="1">
              <a:buFont typeface="Arial" panose="020B0604020202020204" pitchFamily="34" charset="0"/>
              <a:buChar char="•"/>
            </a:pPr>
            <a:r>
              <a:rPr lang="en-US" dirty="0"/>
              <a:t>Show actual step by step process for conducting the experiment and then collecting the data from the experiment; include the data collection forms or instruments</a:t>
            </a:r>
          </a:p>
          <a:p>
            <a:pPr lvl="1">
              <a:buFont typeface="Arial" panose="020B0604020202020204" pitchFamily="34" charset="0"/>
              <a:buChar char="•"/>
            </a:pPr>
            <a:r>
              <a:rPr lang="en-US" dirty="0"/>
              <a:t>Describe the step by step process for collecting data from an interview or focus group</a:t>
            </a:r>
          </a:p>
          <a:p>
            <a:pPr lvl="1"/>
            <a:r>
              <a:rPr lang="en-US" dirty="0"/>
              <a:t>Describe the step by step process for collecting documents, artifacts, photographs, visual images, etc.</a:t>
            </a:r>
            <a:r>
              <a:rPr lang="en-US" dirty="0">
                <a:solidFill>
                  <a:srgbClr val="00B0F0"/>
                </a:solidFill>
              </a:rPr>
              <a:t> </a:t>
            </a:r>
          </a:p>
          <a:p>
            <a:pPr marL="0" lvl="1" indent="0">
              <a:buNone/>
            </a:pPr>
            <a:r>
              <a:rPr lang="en-US" sz="1800" dirty="0">
                <a:solidFill>
                  <a:srgbClr val="7030A0"/>
                </a:solidFill>
              </a:rPr>
              <a:t>Note: List the specific ordered steps so someone could replicate your study</a:t>
            </a:r>
          </a:p>
          <a:p>
            <a:pPr lvl="1">
              <a:buFont typeface="Arial" panose="020B0604020202020204" pitchFamily="34" charset="0"/>
              <a:buChar char="•"/>
            </a:pPr>
            <a:endParaRPr lang="en-US" dirty="0"/>
          </a:p>
          <a:p>
            <a:pPr marL="0" indent="0">
              <a:buNone/>
            </a:pPr>
            <a:endParaRPr lang="en-US" sz="2100" dirty="0"/>
          </a:p>
        </p:txBody>
      </p:sp>
      <p:sp>
        <p:nvSpPr>
          <p:cNvPr id="4" name="Date Placeholder 3">
            <a:extLst>
              <a:ext uri="{FF2B5EF4-FFF2-40B4-BE49-F238E27FC236}">
                <a16:creationId xmlns:a16="http://schemas.microsoft.com/office/drawing/2014/main" xmlns="" id="{34B41FC4-7291-43DB-887F-6A29092EAEED}"/>
              </a:ext>
            </a:extLst>
          </p:cNvPr>
          <p:cNvSpPr>
            <a:spLocks noGrp="1"/>
          </p:cNvSpPr>
          <p:nvPr>
            <p:ph type="dt" sz="half" idx="10"/>
          </p:nvPr>
        </p:nvSpPr>
        <p:spPr/>
        <p:txBody>
          <a:bodyPr/>
          <a:lstStyle/>
          <a:p>
            <a:r>
              <a:rPr lang="en-US" dirty="0"/>
              <a:t>10/9/2019</a:t>
            </a:r>
          </a:p>
        </p:txBody>
      </p:sp>
    </p:spTree>
    <p:extLst>
      <p:ext uri="{BB962C8B-B14F-4D97-AF65-F5344CB8AC3E}">
        <p14:creationId xmlns:p14="http://schemas.microsoft.com/office/powerpoint/2010/main" val="989980104"/>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3100" dirty="0"/>
              <a:t>Data Collection Steps:</a:t>
            </a:r>
            <a:br>
              <a:rPr lang="en-US" sz="3100" dirty="0"/>
            </a:br>
            <a:r>
              <a:rPr lang="en-US" sz="2400" dirty="0"/>
              <a:t>4. Data Management and Storage</a:t>
            </a:r>
          </a:p>
        </p:txBody>
      </p:sp>
      <p:sp>
        <p:nvSpPr>
          <p:cNvPr id="3" name="Content Placeholder 2"/>
          <p:cNvSpPr>
            <a:spLocks noGrp="1"/>
          </p:cNvSpPr>
          <p:nvPr>
            <p:ph idx="1"/>
          </p:nvPr>
        </p:nvSpPr>
        <p:spPr/>
        <p:txBody>
          <a:bodyPr>
            <a:normAutofit fontScale="70000" lnSpcReduction="20000"/>
          </a:bodyPr>
          <a:lstStyle/>
          <a:p>
            <a:pPr marL="0" indent="0">
              <a:buNone/>
            </a:pPr>
            <a:r>
              <a:rPr lang="en-US" sz="2100" b="1" dirty="0"/>
              <a:t>Data Management and Storage</a:t>
            </a:r>
          </a:p>
          <a:p>
            <a:r>
              <a:rPr lang="en-US" sz="2100" dirty="0"/>
              <a:t>Identify how the data (paper and/or electronic) will be held and where (database, computer, thumb drive, safe, etc.)</a:t>
            </a:r>
          </a:p>
          <a:p>
            <a:r>
              <a:rPr lang="en-US" sz="2100" dirty="0"/>
              <a:t>Identify how long it will be stored</a:t>
            </a:r>
          </a:p>
          <a:p>
            <a:r>
              <a:rPr lang="en-US" sz="2100" dirty="0"/>
              <a:t>Identify if, when, and how it will be destroyed or stored long term</a:t>
            </a:r>
          </a:p>
          <a:p>
            <a:r>
              <a:rPr lang="en-US" sz="2100" dirty="0"/>
              <a:t>Identify back-up copies and process to prevent data loss</a:t>
            </a:r>
          </a:p>
          <a:p>
            <a:r>
              <a:rPr lang="en-US" sz="2100" dirty="0"/>
              <a:t>Identify how it will be safeguarded</a:t>
            </a:r>
          </a:p>
          <a:p>
            <a:r>
              <a:rPr lang="en-US" sz="2100" dirty="0"/>
              <a:t>Identify how long-term confidentiality and/or anonymity will be maintained</a:t>
            </a:r>
          </a:p>
          <a:p>
            <a:r>
              <a:rPr lang="en-US" sz="2100" dirty="0"/>
              <a:t>Also identify that a “de-identified” copy of all of the data and the data analysis will be stored in the LDP in the folder that will be placed there for this data so that the AQR reviewers can review the data and data analysis.</a:t>
            </a:r>
          </a:p>
          <a:p>
            <a:pPr marL="0" indent="0">
              <a:buNone/>
            </a:pPr>
            <a:r>
              <a:rPr lang="en-US" sz="2000" dirty="0">
                <a:solidFill>
                  <a:srgbClr val="7030A0"/>
                </a:solidFill>
              </a:rPr>
              <a:t>Note: List the specific ordered steps within each of these 4 areas so someone could replicate your study</a:t>
            </a:r>
          </a:p>
          <a:p>
            <a:pPr marL="0" indent="0">
              <a:buNone/>
            </a:pPr>
            <a:endParaRPr lang="en-US" sz="2100" dirty="0">
              <a:solidFill>
                <a:srgbClr val="00B0F0"/>
              </a:solidFill>
            </a:endParaRPr>
          </a:p>
        </p:txBody>
      </p:sp>
      <p:sp>
        <p:nvSpPr>
          <p:cNvPr id="4" name="Date Placeholder 3">
            <a:extLst>
              <a:ext uri="{FF2B5EF4-FFF2-40B4-BE49-F238E27FC236}">
                <a16:creationId xmlns:a16="http://schemas.microsoft.com/office/drawing/2014/main" xmlns="" id="{34B41FC4-7291-43DB-887F-6A29092EAEED}"/>
              </a:ext>
            </a:extLst>
          </p:cNvPr>
          <p:cNvSpPr>
            <a:spLocks noGrp="1"/>
          </p:cNvSpPr>
          <p:nvPr>
            <p:ph type="dt" sz="half" idx="10"/>
          </p:nvPr>
        </p:nvSpPr>
        <p:spPr/>
        <p:txBody>
          <a:bodyPr/>
          <a:lstStyle/>
          <a:p>
            <a:r>
              <a:rPr lang="en-US" dirty="0"/>
              <a:t>10/9/2019</a:t>
            </a:r>
          </a:p>
        </p:txBody>
      </p:sp>
    </p:spTree>
    <p:extLst>
      <p:ext uri="{BB962C8B-B14F-4D97-AF65-F5344CB8AC3E}">
        <p14:creationId xmlns:p14="http://schemas.microsoft.com/office/powerpoint/2010/main" val="2369162433"/>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a:t>Data Analysis Steps</a:t>
            </a:r>
          </a:p>
        </p:txBody>
      </p:sp>
      <p:sp>
        <p:nvSpPr>
          <p:cNvPr id="3" name="Content Placeholder 2"/>
          <p:cNvSpPr>
            <a:spLocks noGrp="1"/>
          </p:cNvSpPr>
          <p:nvPr>
            <p:ph idx="1"/>
          </p:nvPr>
        </p:nvSpPr>
        <p:spPr>
          <a:xfrm>
            <a:off x="228600" y="1524000"/>
            <a:ext cx="8610600" cy="4343400"/>
          </a:xfrm>
        </p:spPr>
        <p:txBody>
          <a:bodyPr>
            <a:noAutofit/>
          </a:bodyPr>
          <a:lstStyle/>
          <a:p>
            <a:pPr marL="0" indent="0">
              <a:buNone/>
            </a:pPr>
            <a:r>
              <a:rPr lang="en-US" sz="1800" dirty="0">
                <a:highlight>
                  <a:srgbClr val="FFFF00"/>
                </a:highlight>
              </a:rPr>
              <a:t>These two slides set the context for the following two slides.</a:t>
            </a:r>
          </a:p>
          <a:p>
            <a:pPr marL="0" indent="0">
              <a:buNone/>
            </a:pPr>
            <a:r>
              <a:rPr lang="en-US" sz="1800" dirty="0"/>
              <a:t>Note: List the various steps within these 4 primary areas of data collection</a:t>
            </a:r>
          </a:p>
          <a:p>
            <a:pPr marL="971550" lvl="1" indent="-514350">
              <a:buFont typeface="+mj-lt"/>
              <a:buAutoNum type="arabicPeriod"/>
            </a:pPr>
            <a:r>
              <a:rPr lang="en-US" sz="1800" dirty="0"/>
              <a:t>Compile and clean data</a:t>
            </a:r>
          </a:p>
          <a:p>
            <a:pPr marL="971550" lvl="1" indent="-514350">
              <a:buFont typeface="+mj-lt"/>
              <a:buAutoNum type="arabicPeriod"/>
            </a:pPr>
            <a:r>
              <a:rPr lang="en-US" sz="1800" dirty="0"/>
              <a:t>Identify and argue for the statistical and non-statistical analysis approaches to be used; identify which analysis will be used for each RQ </a:t>
            </a:r>
          </a:p>
          <a:p>
            <a:pPr marL="971550" lvl="1" indent="-514350">
              <a:buFont typeface="+mj-lt"/>
              <a:buAutoNum type="arabicPeriod"/>
            </a:pPr>
            <a:r>
              <a:rPr lang="en-US" sz="1800" dirty="0"/>
              <a:t>Descriptive Statistics areas (eg., for demographics, to summarize observation data, summarize volume and type of data in a qualitative study, summarize variables for a quantitative study)</a:t>
            </a:r>
          </a:p>
          <a:p>
            <a:pPr marL="971550" lvl="1" indent="-514350">
              <a:buFont typeface="+mj-lt"/>
              <a:buAutoNum type="arabicPeriod"/>
            </a:pPr>
            <a:r>
              <a:rPr lang="en-US" sz="1800" dirty="0"/>
              <a:t>Step by step data analysis approach for your specific data analysis (e.g., thematic analysis steps for qualitative or multiple regression analysis steps for quantitative)</a:t>
            </a:r>
          </a:p>
        </p:txBody>
      </p:sp>
      <p:sp>
        <p:nvSpPr>
          <p:cNvPr id="4" name="Date Placeholder 3">
            <a:extLst>
              <a:ext uri="{FF2B5EF4-FFF2-40B4-BE49-F238E27FC236}">
                <a16:creationId xmlns:a16="http://schemas.microsoft.com/office/drawing/2014/main" xmlns="" id="{E80337C8-B14C-4253-8BBC-79F3BF36A3A6}"/>
              </a:ext>
            </a:extLst>
          </p:cNvPr>
          <p:cNvSpPr>
            <a:spLocks noGrp="1"/>
          </p:cNvSpPr>
          <p:nvPr>
            <p:ph type="dt" sz="half" idx="10"/>
          </p:nvPr>
        </p:nvSpPr>
        <p:spPr/>
        <p:txBody>
          <a:bodyPr/>
          <a:lstStyle/>
          <a:p>
            <a:r>
              <a:rPr lang="en-US" dirty="0"/>
              <a:t>10/9/2019</a:t>
            </a:r>
          </a:p>
        </p:txBody>
      </p:sp>
    </p:spTree>
    <p:extLst>
      <p:ext uri="{BB962C8B-B14F-4D97-AF65-F5344CB8AC3E}">
        <p14:creationId xmlns:p14="http://schemas.microsoft.com/office/powerpoint/2010/main" val="2973947067"/>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a:t>Data Analysis Steps</a:t>
            </a:r>
          </a:p>
        </p:txBody>
      </p:sp>
      <p:sp>
        <p:nvSpPr>
          <p:cNvPr id="3" name="Content Placeholder 2"/>
          <p:cNvSpPr>
            <a:spLocks noGrp="1"/>
          </p:cNvSpPr>
          <p:nvPr>
            <p:ph idx="1"/>
          </p:nvPr>
        </p:nvSpPr>
        <p:spPr>
          <a:xfrm>
            <a:off x="228600" y="1524000"/>
            <a:ext cx="8610600" cy="4876800"/>
          </a:xfrm>
        </p:spPr>
        <p:txBody>
          <a:bodyPr>
            <a:noAutofit/>
          </a:bodyPr>
          <a:lstStyle/>
          <a:p>
            <a:pPr marL="0" indent="0">
              <a:buNone/>
            </a:pPr>
            <a:r>
              <a:rPr lang="en-US" sz="1800" dirty="0"/>
              <a:t>This slide and the previous set the context for the next two slides.</a:t>
            </a:r>
          </a:p>
          <a:p>
            <a:pPr marL="57150" indent="0">
              <a:buNone/>
            </a:pPr>
            <a:r>
              <a:rPr lang="en-US" sz="1800" dirty="0"/>
              <a:t>Resources to identify the steps</a:t>
            </a:r>
          </a:p>
          <a:p>
            <a:pPr marL="684213" lvl="2"/>
            <a:r>
              <a:rPr lang="en-US" dirty="0"/>
              <a:t>Quantitative: One of the best resources to use to identify the detailed steps including identifying assumptions and how they will be tested is </a:t>
            </a:r>
            <a:r>
              <a:rPr lang="en-US" dirty="0">
                <a:hlinkClick r:id="rId3"/>
              </a:rPr>
              <a:t>www.laerd.com</a:t>
            </a:r>
            <a:r>
              <a:rPr lang="en-US" dirty="0"/>
              <a:t> </a:t>
            </a:r>
          </a:p>
          <a:p>
            <a:pPr marL="684213" lvl="2"/>
            <a:r>
              <a:rPr lang="en-US" dirty="0"/>
              <a:t>Qualitative: Find articles and books on your specific design as well as how to do specific qualitative analysis such as thematic analysis or network analysis</a:t>
            </a:r>
          </a:p>
          <a:p>
            <a:pPr marL="684213" lvl="2"/>
            <a:r>
              <a:rPr lang="en-US" dirty="0"/>
              <a:t>Qualitative and Quantitative: </a:t>
            </a:r>
          </a:p>
          <a:p>
            <a:pPr marL="1020763" lvl="3"/>
            <a:r>
              <a:rPr lang="en-US" dirty="0"/>
              <a:t>Use the steps from chapter 4 in sample dissertations similar to your own. Chapter 4 has more details than chapter 3. Use GCU dissertations from the past year or two.</a:t>
            </a:r>
          </a:p>
          <a:p>
            <a:pPr marL="1020763" lvl="3"/>
            <a:r>
              <a:rPr lang="en-US" dirty="0"/>
              <a:t>SAGE Resources in GCU Library</a:t>
            </a:r>
          </a:p>
        </p:txBody>
      </p:sp>
      <p:sp>
        <p:nvSpPr>
          <p:cNvPr id="4" name="Date Placeholder 3">
            <a:extLst>
              <a:ext uri="{FF2B5EF4-FFF2-40B4-BE49-F238E27FC236}">
                <a16:creationId xmlns:a16="http://schemas.microsoft.com/office/drawing/2014/main" xmlns="" id="{E80337C8-B14C-4253-8BBC-79F3BF36A3A6}"/>
              </a:ext>
            </a:extLst>
          </p:cNvPr>
          <p:cNvSpPr>
            <a:spLocks noGrp="1"/>
          </p:cNvSpPr>
          <p:nvPr>
            <p:ph type="dt" sz="half" idx="10"/>
          </p:nvPr>
        </p:nvSpPr>
        <p:spPr/>
        <p:txBody>
          <a:bodyPr/>
          <a:lstStyle/>
          <a:p>
            <a:r>
              <a:rPr lang="en-US" dirty="0"/>
              <a:t>10/9/2019</a:t>
            </a:r>
          </a:p>
        </p:txBody>
      </p:sp>
    </p:spTree>
    <p:extLst>
      <p:ext uri="{BB962C8B-B14F-4D97-AF65-F5344CB8AC3E}">
        <p14:creationId xmlns:p14="http://schemas.microsoft.com/office/powerpoint/2010/main" val="2872949709"/>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78983E-FEF5-4300-BAA4-DE6A61DDC02C}"/>
              </a:ext>
            </a:extLst>
          </p:cNvPr>
          <p:cNvSpPr>
            <a:spLocks noGrp="1"/>
          </p:cNvSpPr>
          <p:nvPr>
            <p:ph type="title"/>
          </p:nvPr>
        </p:nvSpPr>
        <p:spPr>
          <a:xfrm>
            <a:off x="451884" y="0"/>
            <a:ext cx="8229600" cy="1143000"/>
          </a:xfrm>
        </p:spPr>
        <p:txBody>
          <a:bodyPr/>
          <a:lstStyle/>
          <a:p>
            <a:r>
              <a:rPr lang="en-US" sz="4000" dirty="0"/>
              <a:t>Data Analysis Steps: </a:t>
            </a:r>
            <a:r>
              <a:rPr lang="en-US" sz="4000" b="1" dirty="0"/>
              <a:t>Qualitative</a:t>
            </a:r>
          </a:p>
        </p:txBody>
      </p:sp>
      <p:sp>
        <p:nvSpPr>
          <p:cNvPr id="3" name="Content Placeholder 2">
            <a:extLst>
              <a:ext uri="{FF2B5EF4-FFF2-40B4-BE49-F238E27FC236}">
                <a16:creationId xmlns:a16="http://schemas.microsoft.com/office/drawing/2014/main" xmlns="" id="{B843017B-231A-4090-9E6B-B31253F634CE}"/>
              </a:ext>
            </a:extLst>
          </p:cNvPr>
          <p:cNvSpPr>
            <a:spLocks noGrp="1"/>
          </p:cNvSpPr>
          <p:nvPr>
            <p:ph idx="1"/>
          </p:nvPr>
        </p:nvSpPr>
        <p:spPr/>
        <p:txBody>
          <a:bodyPr>
            <a:normAutofit/>
          </a:bodyPr>
          <a:lstStyle/>
          <a:p>
            <a:pPr marL="0" lvl="0" indent="0">
              <a:buNone/>
            </a:pPr>
            <a:r>
              <a:rPr lang="en-US" dirty="0"/>
              <a:t>Cleaning and compiling the data (transcribing the data; member checking, etc.)</a:t>
            </a:r>
          </a:p>
          <a:p>
            <a:pPr marL="0" lvl="0" indent="0">
              <a:buNone/>
            </a:pPr>
            <a:r>
              <a:rPr lang="en-US" dirty="0"/>
              <a:t>Descriptive statistics </a:t>
            </a:r>
          </a:p>
          <a:p>
            <a:pPr lvl="1"/>
            <a:r>
              <a:rPr lang="en-US" dirty="0"/>
              <a:t>Demographic information</a:t>
            </a:r>
          </a:p>
          <a:p>
            <a:pPr lvl="1"/>
            <a:r>
              <a:rPr lang="en-US" dirty="0"/>
              <a:t>Codes</a:t>
            </a:r>
          </a:p>
          <a:p>
            <a:pPr lvl="1"/>
            <a:r>
              <a:rPr lang="en-US" dirty="0"/>
              <a:t>Themes</a:t>
            </a:r>
          </a:p>
          <a:p>
            <a:pPr lvl="1"/>
            <a:r>
              <a:rPr lang="en-US" dirty="0"/>
              <a:t>Volume of data collected</a:t>
            </a:r>
          </a:p>
        </p:txBody>
      </p:sp>
      <p:sp>
        <p:nvSpPr>
          <p:cNvPr id="4" name="Date Placeholder 3">
            <a:extLst>
              <a:ext uri="{FF2B5EF4-FFF2-40B4-BE49-F238E27FC236}">
                <a16:creationId xmlns:a16="http://schemas.microsoft.com/office/drawing/2014/main" xmlns="" id="{EEB890F3-B4EF-4D87-92A7-BEF0F0D65A7B}"/>
              </a:ext>
            </a:extLst>
          </p:cNvPr>
          <p:cNvSpPr>
            <a:spLocks noGrp="1"/>
          </p:cNvSpPr>
          <p:nvPr>
            <p:ph type="dt" sz="half" idx="10"/>
          </p:nvPr>
        </p:nvSpPr>
        <p:spPr/>
        <p:txBody>
          <a:bodyPr/>
          <a:lstStyle/>
          <a:p>
            <a:r>
              <a:rPr lang="en-US" dirty="0"/>
              <a:t>10/9/2019</a:t>
            </a:r>
          </a:p>
        </p:txBody>
      </p:sp>
    </p:spTree>
    <p:extLst>
      <p:ext uri="{BB962C8B-B14F-4D97-AF65-F5344CB8AC3E}">
        <p14:creationId xmlns:p14="http://schemas.microsoft.com/office/powerpoint/2010/main" val="943078374"/>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78983E-FEF5-4300-BAA4-DE6A61DDC02C}"/>
              </a:ext>
            </a:extLst>
          </p:cNvPr>
          <p:cNvSpPr>
            <a:spLocks noGrp="1"/>
          </p:cNvSpPr>
          <p:nvPr>
            <p:ph type="title"/>
          </p:nvPr>
        </p:nvSpPr>
        <p:spPr>
          <a:xfrm>
            <a:off x="451884" y="0"/>
            <a:ext cx="8229600" cy="1143000"/>
          </a:xfrm>
        </p:spPr>
        <p:txBody>
          <a:bodyPr/>
          <a:lstStyle/>
          <a:p>
            <a:r>
              <a:rPr lang="en-US" sz="4000" dirty="0"/>
              <a:t>Data Analysis Steps: </a:t>
            </a:r>
            <a:r>
              <a:rPr lang="en-US" sz="4000" b="1" dirty="0"/>
              <a:t>Qualitative</a:t>
            </a:r>
          </a:p>
        </p:txBody>
      </p:sp>
      <p:sp>
        <p:nvSpPr>
          <p:cNvPr id="3" name="Content Placeholder 2">
            <a:extLst>
              <a:ext uri="{FF2B5EF4-FFF2-40B4-BE49-F238E27FC236}">
                <a16:creationId xmlns:a16="http://schemas.microsoft.com/office/drawing/2014/main" xmlns="" id="{B843017B-231A-4090-9E6B-B31253F634CE}"/>
              </a:ext>
            </a:extLst>
          </p:cNvPr>
          <p:cNvSpPr>
            <a:spLocks noGrp="1"/>
          </p:cNvSpPr>
          <p:nvPr>
            <p:ph idx="1"/>
          </p:nvPr>
        </p:nvSpPr>
        <p:spPr/>
        <p:txBody>
          <a:bodyPr>
            <a:normAutofit fontScale="92500" lnSpcReduction="10000"/>
          </a:bodyPr>
          <a:lstStyle/>
          <a:p>
            <a:pPr marL="0" lvl="0" indent="0">
              <a:buNone/>
            </a:pPr>
            <a:r>
              <a:rPr lang="en-US" dirty="0"/>
              <a:t>Qualitative data analysis approaches: Identify specific approach for each data source and across data sources. These approaches can include:</a:t>
            </a:r>
          </a:p>
          <a:p>
            <a:pPr lvl="1"/>
            <a:r>
              <a:rPr lang="en-US" dirty="0"/>
              <a:t>Analyzing the data (thematic analysis, or other forms of analysis such as discourse analysis, semantic network analysis,  content analysis, grounded theory analysis, or phenomenological data analysis) </a:t>
            </a:r>
          </a:p>
          <a:p>
            <a:pPr lvl="1"/>
            <a:r>
              <a:rPr lang="en-US" dirty="0"/>
              <a:t>Interpreting the data (models, causal networks, identification of variables and their relationships, etc.) </a:t>
            </a:r>
          </a:p>
          <a:p>
            <a:pPr lvl="1"/>
            <a:r>
              <a:rPr lang="en-US" dirty="0"/>
              <a:t>Triangulation of data for case studies</a:t>
            </a:r>
          </a:p>
          <a:p>
            <a:pPr lvl="1"/>
            <a:r>
              <a:rPr lang="en-US" dirty="0"/>
              <a:t>Answering the Research Questions </a:t>
            </a:r>
          </a:p>
          <a:p>
            <a:pPr lvl="1"/>
            <a:r>
              <a:rPr lang="en-US" dirty="0"/>
              <a:t>Summarizing the data (narrative description of the phenomenon; case study summary; narrative integrated story; model; theory, etc.)</a:t>
            </a:r>
          </a:p>
          <a:p>
            <a:pPr lvl="1"/>
            <a:r>
              <a:rPr lang="en-US" dirty="0"/>
              <a:t>Describing/displaying the data (tabular, matrix, diagrams, etc.) </a:t>
            </a:r>
          </a:p>
          <a:p>
            <a:pPr marL="0" indent="0">
              <a:buNone/>
            </a:pPr>
            <a:endParaRPr lang="en-US" dirty="0"/>
          </a:p>
        </p:txBody>
      </p:sp>
      <p:sp>
        <p:nvSpPr>
          <p:cNvPr id="4" name="Date Placeholder 3">
            <a:extLst>
              <a:ext uri="{FF2B5EF4-FFF2-40B4-BE49-F238E27FC236}">
                <a16:creationId xmlns:a16="http://schemas.microsoft.com/office/drawing/2014/main" xmlns="" id="{EEB890F3-B4EF-4D87-92A7-BEF0F0D65A7B}"/>
              </a:ext>
            </a:extLst>
          </p:cNvPr>
          <p:cNvSpPr>
            <a:spLocks noGrp="1"/>
          </p:cNvSpPr>
          <p:nvPr>
            <p:ph type="dt" sz="half" idx="10"/>
          </p:nvPr>
        </p:nvSpPr>
        <p:spPr/>
        <p:txBody>
          <a:bodyPr/>
          <a:lstStyle/>
          <a:p>
            <a:r>
              <a:rPr lang="en-US" dirty="0"/>
              <a:t>10/9/2019</a:t>
            </a:r>
          </a:p>
        </p:txBody>
      </p:sp>
    </p:spTree>
    <p:extLst>
      <p:ext uri="{BB962C8B-B14F-4D97-AF65-F5344CB8AC3E}">
        <p14:creationId xmlns:p14="http://schemas.microsoft.com/office/powerpoint/2010/main" val="1072178667"/>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78983E-FEF5-4300-BAA4-DE6A61DDC02C}"/>
              </a:ext>
            </a:extLst>
          </p:cNvPr>
          <p:cNvSpPr>
            <a:spLocks noGrp="1"/>
          </p:cNvSpPr>
          <p:nvPr>
            <p:ph type="title"/>
          </p:nvPr>
        </p:nvSpPr>
        <p:spPr>
          <a:xfrm>
            <a:off x="456406" y="0"/>
            <a:ext cx="8229600" cy="1143000"/>
          </a:xfrm>
        </p:spPr>
        <p:txBody>
          <a:bodyPr>
            <a:noAutofit/>
          </a:bodyPr>
          <a:lstStyle/>
          <a:p>
            <a:r>
              <a:rPr lang="en-US" sz="3200" dirty="0"/>
              <a:t>Data Analysis Steps: Qualitative Resources</a:t>
            </a:r>
          </a:p>
        </p:txBody>
      </p:sp>
      <p:sp>
        <p:nvSpPr>
          <p:cNvPr id="3" name="Content Placeholder 2">
            <a:extLst>
              <a:ext uri="{FF2B5EF4-FFF2-40B4-BE49-F238E27FC236}">
                <a16:creationId xmlns:a16="http://schemas.microsoft.com/office/drawing/2014/main" xmlns="" id="{B843017B-231A-4090-9E6B-B31253F634CE}"/>
              </a:ext>
            </a:extLst>
          </p:cNvPr>
          <p:cNvSpPr>
            <a:spLocks noGrp="1"/>
          </p:cNvSpPr>
          <p:nvPr>
            <p:ph idx="1"/>
          </p:nvPr>
        </p:nvSpPr>
        <p:spPr/>
        <p:txBody>
          <a:bodyPr>
            <a:normAutofit fontScale="85000" lnSpcReduction="20000"/>
          </a:bodyPr>
          <a:lstStyle/>
          <a:p>
            <a:pPr lvl="1"/>
            <a:r>
              <a:rPr lang="en-US" dirty="0"/>
              <a:t>GCU ebooks in your courses and LDP</a:t>
            </a:r>
          </a:p>
          <a:p>
            <a:pPr lvl="1"/>
            <a:r>
              <a:rPr lang="en-US" dirty="0"/>
              <a:t>Qualitative: Braun, V. and Clarke, V. (2006) Using thematic analysis in psychology. Qualitative Research in Psychology, 3 (2). pp. 77-101. ISSN</a:t>
            </a:r>
          </a:p>
          <a:p>
            <a:pPr lvl="1"/>
            <a:r>
              <a:rPr lang="en-US" dirty="0"/>
              <a:t>Qualitative: Yin, Robert (2015), </a:t>
            </a:r>
            <a:r>
              <a:rPr lang="en-US" i="1" dirty="0"/>
              <a:t>Qualitative analysis: From start to finish</a:t>
            </a:r>
            <a:r>
              <a:rPr lang="en-US" dirty="0"/>
              <a:t>, 2</a:t>
            </a:r>
            <a:r>
              <a:rPr lang="en-US" baseline="30000" dirty="0"/>
              <a:t>nd</a:t>
            </a:r>
            <a:r>
              <a:rPr lang="en-US" dirty="0"/>
              <a:t> 2dition, New York: Guilford Press</a:t>
            </a:r>
          </a:p>
          <a:p>
            <a:pPr lvl="1"/>
            <a:r>
              <a:rPr lang="en-US" dirty="0"/>
              <a:t>Qualitative: Bernard, H. R., Wutich, A., Ryan, G. W. (2017</a:t>
            </a:r>
            <a:r>
              <a:rPr lang="en-US" i="1" dirty="0"/>
              <a:t>), Analyzing qualitative data: Systematic approaches</a:t>
            </a:r>
            <a:r>
              <a:rPr lang="en-US" dirty="0"/>
              <a:t>, 2</a:t>
            </a:r>
            <a:r>
              <a:rPr lang="en-US" baseline="30000" dirty="0"/>
              <a:t>nd</a:t>
            </a:r>
            <a:r>
              <a:rPr lang="en-US" dirty="0"/>
              <a:t> edition, Los Angeles: SAGE </a:t>
            </a:r>
          </a:p>
          <a:p>
            <a:pPr lvl="1"/>
            <a:r>
              <a:rPr lang="en-US" dirty="0"/>
              <a:t>Qualitative: Lyons, A., and Coyle, A., (2016), Analyzing</a:t>
            </a:r>
            <a:r>
              <a:rPr lang="en-US" i="1" dirty="0"/>
              <a:t> qualitative date in psychology</a:t>
            </a:r>
            <a:r>
              <a:rPr lang="en-US" dirty="0"/>
              <a:t>, 2</a:t>
            </a:r>
            <a:r>
              <a:rPr lang="en-US" baseline="30000" dirty="0"/>
              <a:t>nd</a:t>
            </a:r>
            <a:r>
              <a:rPr lang="en-US" dirty="0"/>
              <a:t> edition, Los Angeles: SAGE</a:t>
            </a:r>
          </a:p>
          <a:p>
            <a:pPr lvl="1"/>
            <a:r>
              <a:rPr lang="en-US" dirty="0"/>
              <a:t>Qualitative: Miles, M. B., Huberman, M. A., Saldana, J. (2014</a:t>
            </a:r>
            <a:r>
              <a:rPr lang="en-US" i="1" dirty="0"/>
              <a:t>), Qualitative data analysis: A methods sourcebook</a:t>
            </a:r>
            <a:r>
              <a:rPr lang="en-US" dirty="0"/>
              <a:t>, 3</a:t>
            </a:r>
            <a:r>
              <a:rPr lang="en-US" baseline="30000" dirty="0"/>
              <a:t>rd</a:t>
            </a:r>
            <a:r>
              <a:rPr lang="en-US" dirty="0"/>
              <a:t> edition, Los Angeles: SAGE</a:t>
            </a:r>
          </a:p>
          <a:p>
            <a:pPr lvl="1"/>
            <a:r>
              <a:rPr lang="en-US" dirty="0"/>
              <a:t>Case study: Y</a:t>
            </a:r>
            <a:r>
              <a:rPr lang="en-US" i="1" dirty="0"/>
              <a:t>in, Robert K. (2017),</a:t>
            </a:r>
            <a:r>
              <a:rPr lang="en-US" dirty="0"/>
              <a:t> Case study research and applications: Designs and methods, Los Angeles: SAGE</a:t>
            </a:r>
          </a:p>
          <a:p>
            <a:pPr lvl="1"/>
            <a:r>
              <a:rPr lang="en-US" dirty="0"/>
              <a:t>Narrative Inquiry: Daiute, Colette (2014), </a:t>
            </a:r>
            <a:r>
              <a:rPr lang="en-US" i="1" dirty="0"/>
              <a:t>Narrative inquiry: A dynamic approach</a:t>
            </a:r>
            <a:r>
              <a:rPr lang="en-US" dirty="0"/>
              <a:t>, Los Angeles: SAGE</a:t>
            </a:r>
          </a:p>
          <a:p>
            <a:pPr lvl="1"/>
            <a:r>
              <a:rPr lang="en-US" dirty="0"/>
              <a:t>Grounded Theory: Charmez, Kathy (2014), </a:t>
            </a:r>
            <a:r>
              <a:rPr lang="en-US" i="1" dirty="0"/>
              <a:t>Constructing grounded theory: A practical guide through qualitative analysis</a:t>
            </a:r>
            <a:r>
              <a:rPr lang="en-US" dirty="0"/>
              <a:t> (Introducing Qualitative Methods Series), Los Angeles: SAGE</a:t>
            </a:r>
          </a:p>
          <a:p>
            <a:pPr marL="0" indent="0">
              <a:buNone/>
            </a:pPr>
            <a:endParaRPr lang="en-US" dirty="0"/>
          </a:p>
        </p:txBody>
      </p:sp>
      <p:sp>
        <p:nvSpPr>
          <p:cNvPr id="4" name="Date Placeholder 3">
            <a:extLst>
              <a:ext uri="{FF2B5EF4-FFF2-40B4-BE49-F238E27FC236}">
                <a16:creationId xmlns:a16="http://schemas.microsoft.com/office/drawing/2014/main" xmlns="" id="{EEB890F3-B4EF-4D87-92A7-BEF0F0D65A7B}"/>
              </a:ext>
            </a:extLst>
          </p:cNvPr>
          <p:cNvSpPr>
            <a:spLocks noGrp="1"/>
          </p:cNvSpPr>
          <p:nvPr>
            <p:ph type="dt" sz="half" idx="10"/>
          </p:nvPr>
        </p:nvSpPr>
        <p:spPr/>
        <p:txBody>
          <a:bodyPr/>
          <a:lstStyle/>
          <a:p>
            <a:r>
              <a:rPr lang="en-US" dirty="0"/>
              <a:t>10/9/2019</a:t>
            </a:r>
          </a:p>
        </p:txBody>
      </p:sp>
    </p:spTree>
    <p:extLst>
      <p:ext uri="{BB962C8B-B14F-4D97-AF65-F5344CB8AC3E}">
        <p14:creationId xmlns:p14="http://schemas.microsoft.com/office/powerpoint/2010/main" val="2394005639"/>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78983E-FEF5-4300-BAA4-DE6A61DDC02C}"/>
              </a:ext>
            </a:extLst>
          </p:cNvPr>
          <p:cNvSpPr>
            <a:spLocks noGrp="1"/>
          </p:cNvSpPr>
          <p:nvPr>
            <p:ph type="title"/>
          </p:nvPr>
        </p:nvSpPr>
        <p:spPr>
          <a:xfrm>
            <a:off x="457200" y="23037"/>
            <a:ext cx="8229600" cy="1143000"/>
          </a:xfrm>
        </p:spPr>
        <p:txBody>
          <a:bodyPr/>
          <a:lstStyle/>
          <a:p>
            <a:r>
              <a:rPr lang="en-US" sz="3600" dirty="0"/>
              <a:t>Data Analysis Steps: </a:t>
            </a:r>
            <a:r>
              <a:rPr lang="en-US" sz="3600" b="1" dirty="0"/>
              <a:t>Quantitative</a:t>
            </a:r>
          </a:p>
        </p:txBody>
      </p:sp>
      <p:sp>
        <p:nvSpPr>
          <p:cNvPr id="3" name="Content Placeholder 2">
            <a:extLst>
              <a:ext uri="{FF2B5EF4-FFF2-40B4-BE49-F238E27FC236}">
                <a16:creationId xmlns:a16="http://schemas.microsoft.com/office/drawing/2014/main" xmlns="" id="{B843017B-231A-4090-9E6B-B31253F634CE}"/>
              </a:ext>
            </a:extLst>
          </p:cNvPr>
          <p:cNvSpPr>
            <a:spLocks noGrp="1"/>
          </p:cNvSpPr>
          <p:nvPr>
            <p:ph idx="1"/>
          </p:nvPr>
        </p:nvSpPr>
        <p:spPr/>
        <p:txBody>
          <a:bodyPr>
            <a:normAutofit fontScale="70000" lnSpcReduction="20000"/>
          </a:bodyPr>
          <a:lstStyle/>
          <a:p>
            <a:pPr marL="398463" indent="-398463">
              <a:buNone/>
            </a:pPr>
            <a:r>
              <a:rPr lang="en-US" sz="3400" dirty="0"/>
              <a:t>1.	Cleaning and compiling the data (including removing outliers, dealing with missing data, and downloading to SPSS, etc.)</a:t>
            </a:r>
          </a:p>
          <a:p>
            <a:pPr marL="346075" indent="-346075">
              <a:buNone/>
            </a:pPr>
            <a:r>
              <a:rPr lang="en-US" sz="3400" dirty="0"/>
              <a:t>2.	Descriptive statistics </a:t>
            </a:r>
          </a:p>
          <a:p>
            <a:pPr marL="684213" lvl="1" indent="-284163">
              <a:buNone/>
            </a:pPr>
            <a:r>
              <a:rPr lang="en-US" sz="2900" dirty="0"/>
              <a:t>a.	Demographic information</a:t>
            </a:r>
          </a:p>
          <a:p>
            <a:pPr marL="684213" lvl="1" indent="-284163">
              <a:buNone/>
            </a:pPr>
            <a:r>
              <a:rPr lang="en-US" sz="2900" dirty="0"/>
              <a:t>b.	Variables</a:t>
            </a:r>
          </a:p>
          <a:p>
            <a:pPr marL="287338" indent="-287338">
              <a:buNone/>
            </a:pPr>
            <a:r>
              <a:rPr lang="en-US" sz="3400" dirty="0"/>
              <a:t>3.	Quantitative data analysis approaches: Inferential Statistical Analysis (parametric or non-parametric analysis for each hypothesis)</a:t>
            </a:r>
          </a:p>
          <a:p>
            <a:pPr marL="684213" lvl="1" indent="-284163">
              <a:buNone/>
            </a:pPr>
            <a:r>
              <a:rPr lang="en-US" sz="2900" dirty="0"/>
              <a:t>a.	Identify specific statistical analysis approach/test for each hypothesis (e.g., Pearson R, multiple regression analysis, ANOVA, etc.)</a:t>
            </a:r>
          </a:p>
          <a:p>
            <a:pPr marL="684213" lvl="1" indent="-284163">
              <a:buNone/>
            </a:pPr>
            <a:r>
              <a:rPr lang="en-US" sz="2900" dirty="0"/>
              <a:t>b.	Justify the selected statistical analysis approach(es)/tests</a:t>
            </a:r>
          </a:p>
          <a:p>
            <a:pPr marL="230188" indent="-230188">
              <a:buNone/>
            </a:pPr>
            <a:endParaRPr lang="en-US" dirty="0"/>
          </a:p>
        </p:txBody>
      </p:sp>
      <p:sp>
        <p:nvSpPr>
          <p:cNvPr id="4" name="Date Placeholder 3">
            <a:extLst>
              <a:ext uri="{FF2B5EF4-FFF2-40B4-BE49-F238E27FC236}">
                <a16:creationId xmlns:a16="http://schemas.microsoft.com/office/drawing/2014/main" xmlns="" id="{EEB890F3-B4EF-4D87-92A7-BEF0F0D65A7B}"/>
              </a:ext>
            </a:extLst>
          </p:cNvPr>
          <p:cNvSpPr>
            <a:spLocks noGrp="1"/>
          </p:cNvSpPr>
          <p:nvPr>
            <p:ph type="dt" sz="half" idx="10"/>
          </p:nvPr>
        </p:nvSpPr>
        <p:spPr/>
        <p:txBody>
          <a:bodyPr/>
          <a:lstStyle/>
          <a:p>
            <a:r>
              <a:rPr lang="en-US" dirty="0"/>
              <a:t>10/9/2019</a:t>
            </a:r>
          </a:p>
        </p:txBody>
      </p:sp>
    </p:spTree>
    <p:extLst>
      <p:ext uri="{BB962C8B-B14F-4D97-AF65-F5344CB8AC3E}">
        <p14:creationId xmlns:p14="http://schemas.microsoft.com/office/powerpoint/2010/main" val="91812625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309"/>
            <a:ext cx="8229600" cy="1143000"/>
          </a:xfrm>
        </p:spPr>
        <p:txBody>
          <a:bodyPr/>
          <a:lstStyle/>
          <a:p>
            <a:r>
              <a:rPr lang="en-US" dirty="0"/>
              <a:t>Purpose Statement</a:t>
            </a:r>
          </a:p>
        </p:txBody>
      </p:sp>
      <p:sp>
        <p:nvSpPr>
          <p:cNvPr id="3" name="Content Placeholder 2"/>
          <p:cNvSpPr>
            <a:spLocks noGrp="1"/>
          </p:cNvSpPr>
          <p:nvPr>
            <p:ph idx="1"/>
          </p:nvPr>
        </p:nvSpPr>
        <p:spPr/>
        <p:txBody>
          <a:bodyPr/>
          <a:lstStyle/>
          <a:p>
            <a:pPr marL="0" indent="0">
              <a:buNone/>
            </a:pPr>
            <a:endParaRPr lang="en-US" dirty="0"/>
          </a:p>
          <a:p>
            <a:pPr marL="0" indent="0">
              <a:buNone/>
            </a:pPr>
            <a:r>
              <a:rPr lang="en-US" dirty="0"/>
              <a:t>The purpose of this qualitative descriptive study is to understand how middle school teachers describe the internal and external factors that motivate them to stay in the teaching profession within a school district in the southeast.  The target population will be veteran middle school teachers in the southeastern United States.  Veteran teachers are defined as educators who have been teaching for 5 years or more (Arnett-</a:t>
            </a:r>
            <a:r>
              <a:rPr lang="en-US" dirty="0" err="1"/>
              <a:t>Hartwick</a:t>
            </a:r>
            <a:r>
              <a:rPr lang="en-US" dirty="0"/>
              <a:t> &amp; Cannon, 2019).    The phenomenon is how veteran middle school teachers describe the internal and external factors that keep them in the field of education.  </a:t>
            </a:r>
            <a:endParaRPr lang="en-US" dirty="0" smtClean="0"/>
          </a:p>
        </p:txBody>
      </p:sp>
      <p:sp>
        <p:nvSpPr>
          <p:cNvPr id="4" name="Date Placeholder 3">
            <a:extLst>
              <a:ext uri="{FF2B5EF4-FFF2-40B4-BE49-F238E27FC236}">
                <a16:creationId xmlns:a16="http://schemas.microsoft.com/office/drawing/2014/main" xmlns="" id="{0B328C89-2FDA-4D43-A544-C4A01E5A8710}"/>
              </a:ext>
            </a:extLst>
          </p:cNvPr>
          <p:cNvSpPr>
            <a:spLocks noGrp="1"/>
          </p:cNvSpPr>
          <p:nvPr>
            <p:ph type="dt" sz="half" idx="10"/>
          </p:nvPr>
        </p:nvSpPr>
        <p:spPr/>
        <p:txBody>
          <a:bodyPr/>
          <a:lstStyle/>
          <a:p>
            <a:r>
              <a:rPr lang="en-US" dirty="0"/>
              <a:t>10/9/2019</a:t>
            </a:r>
          </a:p>
        </p:txBody>
      </p:sp>
    </p:spTree>
    <p:extLst>
      <p:ext uri="{BB962C8B-B14F-4D97-AF65-F5344CB8AC3E}">
        <p14:creationId xmlns:p14="http://schemas.microsoft.com/office/powerpoint/2010/main" val="153611449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78983E-FEF5-4300-BAA4-DE6A61DDC02C}"/>
              </a:ext>
            </a:extLst>
          </p:cNvPr>
          <p:cNvSpPr>
            <a:spLocks noGrp="1"/>
          </p:cNvSpPr>
          <p:nvPr>
            <p:ph type="title"/>
          </p:nvPr>
        </p:nvSpPr>
        <p:spPr>
          <a:xfrm>
            <a:off x="457200" y="23037"/>
            <a:ext cx="8229600" cy="1143000"/>
          </a:xfrm>
        </p:spPr>
        <p:txBody>
          <a:bodyPr/>
          <a:lstStyle/>
          <a:p>
            <a:r>
              <a:rPr lang="en-US" sz="3600" dirty="0"/>
              <a:t>Data Analysis Steps: </a:t>
            </a:r>
            <a:r>
              <a:rPr lang="en-US" sz="3600" b="1" dirty="0"/>
              <a:t>Quantitative</a:t>
            </a:r>
          </a:p>
        </p:txBody>
      </p:sp>
      <p:sp>
        <p:nvSpPr>
          <p:cNvPr id="3" name="Content Placeholder 2">
            <a:extLst>
              <a:ext uri="{FF2B5EF4-FFF2-40B4-BE49-F238E27FC236}">
                <a16:creationId xmlns:a16="http://schemas.microsoft.com/office/drawing/2014/main" xmlns="" id="{B843017B-231A-4090-9E6B-B31253F634CE}"/>
              </a:ext>
            </a:extLst>
          </p:cNvPr>
          <p:cNvSpPr>
            <a:spLocks noGrp="1"/>
          </p:cNvSpPr>
          <p:nvPr>
            <p:ph idx="1"/>
          </p:nvPr>
        </p:nvSpPr>
        <p:spPr/>
        <p:txBody>
          <a:bodyPr>
            <a:normAutofit fontScale="62500" lnSpcReduction="20000"/>
          </a:bodyPr>
          <a:lstStyle/>
          <a:p>
            <a:pPr marL="230188" indent="-230188">
              <a:buNone/>
            </a:pPr>
            <a:r>
              <a:rPr lang="en-US" sz="3400" dirty="0"/>
              <a:t>4.	Assumptions Testing</a:t>
            </a:r>
          </a:p>
          <a:p>
            <a:pPr marL="684213" lvl="1" indent="-284163">
              <a:buNone/>
            </a:pPr>
            <a:r>
              <a:rPr lang="en-US" sz="2900" dirty="0"/>
              <a:t>a.	Identify the specific set of assumptions to be tested (for each selected statistical analysis test)</a:t>
            </a:r>
          </a:p>
          <a:p>
            <a:pPr marL="684213" lvl="1" indent="-284163">
              <a:buNone/>
            </a:pPr>
            <a:r>
              <a:rPr lang="en-US" sz="2900" dirty="0"/>
              <a:t>b.	Describe how each assumption will be tested</a:t>
            </a:r>
          </a:p>
          <a:p>
            <a:pPr marL="684213" lvl="1" indent="-284163">
              <a:buNone/>
            </a:pPr>
            <a:r>
              <a:rPr lang="en-US" sz="2900" dirty="0"/>
              <a:t>c.	State what will be done if assumption is not met</a:t>
            </a:r>
          </a:p>
          <a:p>
            <a:pPr marL="230188" indent="-230188">
              <a:buAutoNum type="arabicPeriod" startAt="5"/>
            </a:pPr>
            <a:r>
              <a:rPr lang="en-US" sz="3400" dirty="0"/>
              <a:t>Describe each of the statistical tests to be used to test each set of hypotheses</a:t>
            </a:r>
          </a:p>
          <a:p>
            <a:pPr marL="684213" lvl="1" indent="-284163">
              <a:buFont typeface="+mj-lt"/>
              <a:buAutoNum type="alphaLcPeriod"/>
            </a:pPr>
            <a:r>
              <a:rPr lang="en-US" sz="2900" dirty="0"/>
              <a:t>Include Type I error rate (alpha).</a:t>
            </a:r>
          </a:p>
          <a:p>
            <a:pPr marL="684213" lvl="1" indent="-284163">
              <a:buFont typeface="+mj-lt"/>
              <a:buAutoNum type="alphaLcPeriod"/>
            </a:pPr>
            <a:r>
              <a:rPr lang="en-US" sz="2900" dirty="0"/>
              <a:t>Also, consider correcting for experimental-wise Type I error rate (ex:  Bonferonni or Sidak correction). </a:t>
            </a:r>
          </a:p>
          <a:p>
            <a:pPr marL="230188" indent="-230188">
              <a:buNone/>
            </a:pPr>
            <a:r>
              <a:rPr lang="en-US" sz="3400" dirty="0"/>
              <a:t>6.	Describe follow-up/post hoc tests if appropriate</a:t>
            </a:r>
          </a:p>
          <a:p>
            <a:pPr marL="230188" indent="-230188">
              <a:buNone/>
            </a:pPr>
            <a:r>
              <a:rPr lang="en-US" sz="3400" dirty="0"/>
              <a:t>7.	Discuss rule(s) to determine outcome (reject/fail to reject null hypothesis) of the data produced from the statistical analysis</a:t>
            </a:r>
          </a:p>
          <a:p>
            <a:pPr marL="0" indent="0">
              <a:buNone/>
            </a:pPr>
            <a:endParaRPr lang="en-US" dirty="0"/>
          </a:p>
        </p:txBody>
      </p:sp>
      <p:sp>
        <p:nvSpPr>
          <p:cNvPr id="4" name="Date Placeholder 3">
            <a:extLst>
              <a:ext uri="{FF2B5EF4-FFF2-40B4-BE49-F238E27FC236}">
                <a16:creationId xmlns:a16="http://schemas.microsoft.com/office/drawing/2014/main" xmlns="" id="{EEB890F3-B4EF-4D87-92A7-BEF0F0D65A7B}"/>
              </a:ext>
            </a:extLst>
          </p:cNvPr>
          <p:cNvSpPr>
            <a:spLocks noGrp="1"/>
          </p:cNvSpPr>
          <p:nvPr>
            <p:ph type="dt" sz="half" idx="10"/>
          </p:nvPr>
        </p:nvSpPr>
        <p:spPr/>
        <p:txBody>
          <a:bodyPr/>
          <a:lstStyle/>
          <a:p>
            <a:r>
              <a:rPr lang="en-US" dirty="0"/>
              <a:t>10/9/2019</a:t>
            </a:r>
          </a:p>
        </p:txBody>
      </p:sp>
    </p:spTree>
    <p:extLst>
      <p:ext uri="{BB962C8B-B14F-4D97-AF65-F5344CB8AC3E}">
        <p14:creationId xmlns:p14="http://schemas.microsoft.com/office/powerpoint/2010/main" val="3815364307"/>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97C4FF-4233-4600-AB5F-31684E98C251}"/>
              </a:ext>
            </a:extLst>
          </p:cNvPr>
          <p:cNvSpPr>
            <a:spLocks noGrp="1"/>
          </p:cNvSpPr>
          <p:nvPr>
            <p:ph type="title"/>
          </p:nvPr>
        </p:nvSpPr>
        <p:spPr>
          <a:xfrm>
            <a:off x="457200" y="-76200"/>
            <a:ext cx="8229600" cy="1143000"/>
          </a:xfrm>
        </p:spPr>
        <p:txBody>
          <a:bodyPr>
            <a:noAutofit/>
          </a:bodyPr>
          <a:lstStyle/>
          <a:p>
            <a:r>
              <a:rPr lang="en-US" sz="3600" dirty="0"/>
              <a:t>Data Analysis Steps: Quantitative Resources</a:t>
            </a:r>
          </a:p>
        </p:txBody>
      </p:sp>
      <p:sp>
        <p:nvSpPr>
          <p:cNvPr id="3" name="Content Placeholder 2">
            <a:extLst>
              <a:ext uri="{FF2B5EF4-FFF2-40B4-BE49-F238E27FC236}">
                <a16:creationId xmlns:a16="http://schemas.microsoft.com/office/drawing/2014/main" xmlns="" id="{F8A46E19-8EFE-4140-82DB-AE7C56F68289}"/>
              </a:ext>
            </a:extLst>
          </p:cNvPr>
          <p:cNvSpPr>
            <a:spLocks noGrp="1"/>
          </p:cNvSpPr>
          <p:nvPr>
            <p:ph idx="1"/>
          </p:nvPr>
        </p:nvSpPr>
        <p:spPr/>
        <p:txBody>
          <a:bodyPr/>
          <a:lstStyle/>
          <a:p>
            <a:pPr marL="971550" lvl="1" indent="-514350">
              <a:buFont typeface="+mj-lt"/>
              <a:buAutoNum type="arabicPeriod"/>
            </a:pPr>
            <a:r>
              <a:rPr lang="en-US" u="sng" dirty="0">
                <a:hlinkClick r:id="rId2"/>
              </a:rPr>
              <a:t>www.Laerd.com</a:t>
            </a:r>
            <a:r>
              <a:rPr lang="en-US" dirty="0"/>
              <a:t> (see the DC Network for student discounts for this resource)</a:t>
            </a:r>
          </a:p>
          <a:p>
            <a:pPr marL="971550" lvl="1" indent="-514350">
              <a:buFont typeface="+mj-lt"/>
              <a:buAutoNum type="arabicPeriod"/>
            </a:pPr>
            <a:r>
              <a:rPr lang="en-US" dirty="0"/>
              <a:t>GCU ebooks in your courses and LDP</a:t>
            </a:r>
          </a:p>
          <a:p>
            <a:pPr marL="971550" lvl="1" indent="-514350">
              <a:buFont typeface="+mj-lt"/>
              <a:buAutoNum type="arabicPeriod"/>
            </a:pPr>
            <a:r>
              <a:rPr lang="en-US" dirty="0"/>
              <a:t>List of books from SAGE Library: See Residency 881 for list in pdf document</a:t>
            </a:r>
          </a:p>
          <a:p>
            <a:endParaRPr lang="en-US" dirty="0"/>
          </a:p>
        </p:txBody>
      </p:sp>
      <p:sp>
        <p:nvSpPr>
          <p:cNvPr id="4" name="Date Placeholder 3">
            <a:extLst>
              <a:ext uri="{FF2B5EF4-FFF2-40B4-BE49-F238E27FC236}">
                <a16:creationId xmlns:a16="http://schemas.microsoft.com/office/drawing/2014/main" xmlns="" id="{3C938551-8F95-4F0E-BBC2-F7B03925DF9E}"/>
              </a:ext>
            </a:extLst>
          </p:cNvPr>
          <p:cNvSpPr>
            <a:spLocks noGrp="1"/>
          </p:cNvSpPr>
          <p:nvPr>
            <p:ph type="dt" sz="half" idx="10"/>
          </p:nvPr>
        </p:nvSpPr>
        <p:spPr/>
        <p:txBody>
          <a:bodyPr/>
          <a:lstStyle/>
          <a:p>
            <a:r>
              <a:rPr lang="en-US" dirty="0"/>
              <a:t>10/9/2019</a:t>
            </a:r>
          </a:p>
        </p:txBody>
      </p:sp>
    </p:spTree>
    <p:extLst>
      <p:ext uri="{BB962C8B-B14F-4D97-AF65-F5344CB8AC3E}">
        <p14:creationId xmlns:p14="http://schemas.microsoft.com/office/powerpoint/2010/main" val="1680213784"/>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46567" y="0"/>
            <a:ext cx="8229600" cy="1143000"/>
          </a:xfrm>
        </p:spPr>
        <p:txBody>
          <a:bodyPr>
            <a:normAutofit/>
          </a:bodyPr>
          <a:lstStyle/>
          <a:p>
            <a:r>
              <a:rPr lang="en-US" sz="3200" dirty="0"/>
              <a:t>Assumptions, Delimitations, and Limitations</a:t>
            </a:r>
          </a:p>
        </p:txBody>
      </p:sp>
      <p:sp>
        <p:nvSpPr>
          <p:cNvPr id="3" name="Content Placeholder 2"/>
          <p:cNvSpPr>
            <a:spLocks noGrp="1"/>
          </p:cNvSpPr>
          <p:nvPr>
            <p:ph idx="1"/>
          </p:nvPr>
        </p:nvSpPr>
        <p:spPr>
          <a:xfrm>
            <a:off x="533400" y="1600201"/>
            <a:ext cx="8153400" cy="4419600"/>
          </a:xfrm>
        </p:spPr>
        <p:txBody>
          <a:bodyPr>
            <a:normAutofit fontScale="92500"/>
          </a:bodyPr>
          <a:lstStyle/>
          <a:p>
            <a:pPr marL="0" indent="0">
              <a:buNone/>
            </a:pPr>
            <a:r>
              <a:rPr lang="en-US" dirty="0"/>
              <a:t>It is important to carefully define these 3 items.  They involve considering factors that may make your study doable or not doable.</a:t>
            </a:r>
          </a:p>
          <a:p>
            <a:r>
              <a:rPr lang="en-US" dirty="0"/>
              <a:t>List assumptions (Things you assume are true and have no control over)</a:t>
            </a:r>
          </a:p>
          <a:p>
            <a:r>
              <a:rPr lang="en-US" dirty="0"/>
              <a:t>Delimitations (Boundaries you set which often result in limitations)</a:t>
            </a:r>
          </a:p>
          <a:p>
            <a:r>
              <a:rPr lang="en-US" dirty="0"/>
              <a:t>Limitations (things which pre-exist and limit your research)</a:t>
            </a:r>
          </a:p>
          <a:p>
            <a:pPr lvl="1"/>
            <a:r>
              <a:rPr lang="en-US" sz="2000" dirty="0"/>
              <a:t>Note: Since assumptions and delimitations often lead to limitations, show limitations last. </a:t>
            </a:r>
          </a:p>
          <a:p>
            <a:pPr lvl="1"/>
            <a:r>
              <a:rPr lang="en-US" sz="2000" dirty="0"/>
              <a:t>Note: Identify at least 2 for each area for this presentation. Normally there are 3-6 for each section. </a:t>
            </a:r>
          </a:p>
        </p:txBody>
      </p:sp>
      <p:sp>
        <p:nvSpPr>
          <p:cNvPr id="4" name="Date Placeholder 3">
            <a:extLst>
              <a:ext uri="{FF2B5EF4-FFF2-40B4-BE49-F238E27FC236}">
                <a16:creationId xmlns:a16="http://schemas.microsoft.com/office/drawing/2014/main" xmlns="" id="{41300781-9658-4EB6-9260-792F0CC6190D}"/>
              </a:ext>
            </a:extLst>
          </p:cNvPr>
          <p:cNvSpPr>
            <a:spLocks noGrp="1"/>
          </p:cNvSpPr>
          <p:nvPr>
            <p:ph type="dt" sz="half" idx="10"/>
          </p:nvPr>
        </p:nvSpPr>
        <p:spPr/>
        <p:txBody>
          <a:bodyPr/>
          <a:lstStyle/>
          <a:p>
            <a:r>
              <a:rPr lang="en-US" dirty="0"/>
              <a:t>10/9/2019</a:t>
            </a:r>
          </a:p>
        </p:txBody>
      </p:sp>
    </p:spTree>
    <p:extLst>
      <p:ext uri="{BB962C8B-B14F-4D97-AF65-F5344CB8AC3E}">
        <p14:creationId xmlns:p14="http://schemas.microsoft.com/office/powerpoint/2010/main" val="3759561095"/>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Autofit/>
          </a:bodyPr>
          <a:lstStyle/>
          <a:p>
            <a:r>
              <a:rPr lang="en-US" sz="3200" dirty="0"/>
              <a:t>List of References (Used in your version of this presentation)</a:t>
            </a:r>
          </a:p>
        </p:txBody>
      </p:sp>
      <p:sp>
        <p:nvSpPr>
          <p:cNvPr id="3" name="Content Placeholder 2"/>
          <p:cNvSpPr>
            <a:spLocks noGrp="1"/>
          </p:cNvSpPr>
          <p:nvPr>
            <p:ph idx="1"/>
          </p:nvPr>
        </p:nvSpPr>
        <p:spPr/>
        <p:txBody>
          <a:bodyPr/>
          <a:lstStyle/>
          <a:p>
            <a:r>
              <a:rPr lang="en-US" dirty="0"/>
              <a:t>Provide these in APA format</a:t>
            </a:r>
          </a:p>
        </p:txBody>
      </p:sp>
      <p:sp>
        <p:nvSpPr>
          <p:cNvPr id="4" name="Date Placeholder 3">
            <a:extLst>
              <a:ext uri="{FF2B5EF4-FFF2-40B4-BE49-F238E27FC236}">
                <a16:creationId xmlns:a16="http://schemas.microsoft.com/office/drawing/2014/main" xmlns="" id="{EA775419-C2DE-4F8F-B02C-9C0257B23672}"/>
              </a:ext>
            </a:extLst>
          </p:cNvPr>
          <p:cNvSpPr>
            <a:spLocks noGrp="1"/>
          </p:cNvSpPr>
          <p:nvPr>
            <p:ph type="dt" sz="half" idx="10"/>
          </p:nvPr>
        </p:nvSpPr>
        <p:spPr/>
        <p:txBody>
          <a:bodyPr/>
          <a:lstStyle/>
          <a:p>
            <a:r>
              <a:rPr lang="en-US" dirty="0"/>
              <a:t>10/9/2019</a:t>
            </a:r>
          </a:p>
        </p:txBody>
      </p:sp>
    </p:spTree>
    <p:extLst>
      <p:ext uri="{BB962C8B-B14F-4D97-AF65-F5344CB8AC3E}">
        <p14:creationId xmlns:p14="http://schemas.microsoft.com/office/powerpoint/2010/main" val="539483084"/>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AA5ABCF-E75A-4488-B37C-D2FEFBED058B}"/>
              </a:ext>
            </a:extLst>
          </p:cNvPr>
          <p:cNvSpPr>
            <a:spLocks noGrp="1"/>
          </p:cNvSpPr>
          <p:nvPr>
            <p:ph type="title"/>
          </p:nvPr>
        </p:nvSpPr>
        <p:spPr>
          <a:xfrm>
            <a:off x="0" y="18699"/>
            <a:ext cx="9144000" cy="1143000"/>
          </a:xfrm>
        </p:spPr>
        <p:txBody>
          <a:bodyPr>
            <a:noAutofit/>
          </a:bodyPr>
          <a:lstStyle/>
          <a:p>
            <a:r>
              <a:rPr lang="en-US" sz="2800" dirty="0"/>
              <a:t>Note: There are three sections/slides that comprise the Literature Review</a:t>
            </a:r>
          </a:p>
        </p:txBody>
      </p:sp>
      <p:sp>
        <p:nvSpPr>
          <p:cNvPr id="3" name="Content Placeholder 2">
            <a:extLst>
              <a:ext uri="{FF2B5EF4-FFF2-40B4-BE49-F238E27FC236}">
                <a16:creationId xmlns:a16="http://schemas.microsoft.com/office/drawing/2014/main" xmlns="" id="{ABCCB5F0-0191-42D3-9E1F-ADADBB874916}"/>
              </a:ext>
            </a:extLst>
          </p:cNvPr>
          <p:cNvSpPr>
            <a:spLocks noGrp="1"/>
          </p:cNvSpPr>
          <p:nvPr>
            <p:ph idx="1"/>
          </p:nvPr>
        </p:nvSpPr>
        <p:spPr>
          <a:xfrm>
            <a:off x="152400" y="1524000"/>
            <a:ext cx="8610600" cy="4800600"/>
          </a:xfrm>
        </p:spPr>
        <p:txBody>
          <a:bodyPr>
            <a:normAutofit/>
          </a:bodyPr>
          <a:lstStyle/>
          <a:p>
            <a:r>
              <a:rPr lang="en-US" sz="2000" u="sng" dirty="0"/>
              <a:t>Literature Review: Background to the Problem</a:t>
            </a:r>
            <a:r>
              <a:rPr lang="en-US" sz="2000" dirty="0"/>
              <a:t> - In this section you (1) trace the history of the broad areas of research on the problem statement and (2) you present 3-4 arguments to justify the need for your research and lead to the problem statement (slide 5)</a:t>
            </a:r>
          </a:p>
          <a:p>
            <a:r>
              <a:rPr lang="en-US" sz="2000" u="sng" dirty="0"/>
              <a:t>Literature Review: Theoretical Foundation </a:t>
            </a:r>
            <a:r>
              <a:rPr lang="en-US" sz="2000" dirty="0"/>
              <a:t>- In this section you identify the theories, models, or concepts you will use to guide the data collection, define the variables and research questions (for quantitative studies) or provide the research questions to examine the phenomenon being studied (for qualitative studies) (slide 7)</a:t>
            </a:r>
          </a:p>
          <a:p>
            <a:r>
              <a:rPr lang="en-US" sz="2000" u="sng" dirty="0"/>
              <a:t>Literature Review: Review of the Literature </a:t>
            </a:r>
            <a:r>
              <a:rPr lang="en-US" sz="2000" dirty="0"/>
              <a:t>- In this section you identify 4-5 topics that you will (1) outline the topics in the Prospectus and (2) structure the 30-page Review of Literature section in the Proposal (slide 10)</a:t>
            </a:r>
          </a:p>
        </p:txBody>
      </p:sp>
      <p:sp>
        <p:nvSpPr>
          <p:cNvPr id="4" name="Date Placeholder 3">
            <a:extLst>
              <a:ext uri="{FF2B5EF4-FFF2-40B4-BE49-F238E27FC236}">
                <a16:creationId xmlns:a16="http://schemas.microsoft.com/office/drawing/2014/main" xmlns="" id="{DC322479-E1C7-4FD2-9A14-4A8213FC61A1}"/>
              </a:ext>
            </a:extLst>
          </p:cNvPr>
          <p:cNvSpPr>
            <a:spLocks noGrp="1"/>
          </p:cNvSpPr>
          <p:nvPr>
            <p:ph type="dt" sz="half" idx="10"/>
          </p:nvPr>
        </p:nvSpPr>
        <p:spPr/>
        <p:txBody>
          <a:bodyPr/>
          <a:lstStyle/>
          <a:p>
            <a:r>
              <a:rPr lang="en-US" dirty="0"/>
              <a:t>10/9/2019</a:t>
            </a:r>
          </a:p>
        </p:txBody>
      </p:sp>
    </p:spTree>
    <p:extLst>
      <p:ext uri="{BB962C8B-B14F-4D97-AF65-F5344CB8AC3E}">
        <p14:creationId xmlns:p14="http://schemas.microsoft.com/office/powerpoint/2010/main" val="165891495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806" y="0"/>
            <a:ext cx="9146805" cy="1143000"/>
          </a:xfrm>
        </p:spPr>
        <p:txBody>
          <a:bodyPr>
            <a:noAutofit/>
          </a:bodyPr>
          <a:lstStyle/>
          <a:p>
            <a:r>
              <a:rPr lang="en-US" sz="2800" dirty="0"/>
              <a:t>Literature Review: Background to the Problem</a:t>
            </a:r>
          </a:p>
        </p:txBody>
      </p:sp>
      <p:sp>
        <p:nvSpPr>
          <p:cNvPr id="3" name="Content Placeholder 2"/>
          <p:cNvSpPr>
            <a:spLocks noGrp="1"/>
          </p:cNvSpPr>
          <p:nvPr>
            <p:ph idx="1"/>
          </p:nvPr>
        </p:nvSpPr>
        <p:spPr>
          <a:xfrm>
            <a:off x="152400" y="1600200"/>
            <a:ext cx="8839200" cy="4800600"/>
          </a:xfrm>
        </p:spPr>
        <p:txBody>
          <a:bodyPr>
            <a:normAutofit fontScale="77500" lnSpcReduction="20000"/>
          </a:bodyPr>
          <a:lstStyle/>
          <a:p>
            <a:r>
              <a:rPr lang="en-US" dirty="0"/>
              <a:t>The researcher of the proposed study intends to conduct a qualitative descriptive study that will expand on the recommendation of Hammonds (2017). Hammonds (2017) that pointed out the need for further research on teacher retention initiatives.  Hammonds (2017) also noted that a limitation of her study was the fact that it did not look at retention issues at the middle school level.  </a:t>
            </a:r>
            <a:r>
              <a:rPr lang="en-US" dirty="0" err="1"/>
              <a:t>Lindqvist</a:t>
            </a:r>
            <a:r>
              <a:rPr lang="en-US" dirty="0"/>
              <a:t> &amp; </a:t>
            </a:r>
            <a:r>
              <a:rPr lang="en-US" dirty="0" err="1"/>
              <a:t>Nordänger</a:t>
            </a:r>
            <a:r>
              <a:rPr lang="en-US" dirty="0"/>
              <a:t> (2016) made the recommendation that more research needs to be carried out to determine causes teachers to stay in the profession.  </a:t>
            </a:r>
            <a:r>
              <a:rPr lang="en-US" dirty="0" err="1"/>
              <a:t>Rumschlag</a:t>
            </a:r>
            <a:r>
              <a:rPr lang="en-US" dirty="0"/>
              <a:t> (2017) recommended that future research needed to concentrate on different types of demographics than what has already been studied and by doing this could offer more insight on keeping teachers in the profession longer.  </a:t>
            </a:r>
          </a:p>
          <a:p>
            <a:r>
              <a:rPr lang="en-US" dirty="0"/>
              <a:t>The issue of teacher retention and attrition is not a new topic of research.  One of the first studies that can be found on teacher retention pointed out that teachers that are not consulted in regards to programs that affect them, then it will lead to more teachers leaving the profession (Eye, 1975).  Even in today’s time if teachers are not consulted or feel part of the team, then it can lead to a higher turnover rate for teachers at that school in question (El </a:t>
            </a:r>
            <a:r>
              <a:rPr lang="en-US" dirty="0" err="1"/>
              <a:t>Helou</a:t>
            </a:r>
            <a:r>
              <a:rPr lang="en-US" dirty="0"/>
              <a:t>, </a:t>
            </a:r>
            <a:r>
              <a:rPr lang="en-US" dirty="0" err="1"/>
              <a:t>Nabhani</a:t>
            </a:r>
            <a:r>
              <a:rPr lang="en-US" dirty="0"/>
              <a:t> &amp; </a:t>
            </a:r>
            <a:r>
              <a:rPr lang="en-US" dirty="0" err="1"/>
              <a:t>Bahous</a:t>
            </a:r>
            <a:r>
              <a:rPr lang="en-US" dirty="0"/>
              <a:t>, 2016).  Most of the research that has been carried out on teacher retention and attrition has been done on why they leave the profession and not the reason why they stay (</a:t>
            </a:r>
            <a:r>
              <a:rPr lang="en-US" dirty="0" err="1"/>
              <a:t>Harmsen</a:t>
            </a:r>
            <a:r>
              <a:rPr lang="en-US" dirty="0"/>
              <a:t>, Helms-Lorenz, </a:t>
            </a:r>
            <a:r>
              <a:rPr lang="en-US" dirty="0" err="1"/>
              <a:t>Maulana</a:t>
            </a:r>
            <a:r>
              <a:rPr lang="en-US" dirty="0"/>
              <a:t>, &amp; van Veen, 2018).  </a:t>
            </a:r>
          </a:p>
          <a:p>
            <a:pPr marL="0" indent="0">
              <a:buNone/>
            </a:pPr>
            <a:endParaRPr lang="en-US" dirty="0"/>
          </a:p>
        </p:txBody>
      </p:sp>
      <p:sp>
        <p:nvSpPr>
          <p:cNvPr id="4" name="Date Placeholder 3">
            <a:extLst>
              <a:ext uri="{FF2B5EF4-FFF2-40B4-BE49-F238E27FC236}">
                <a16:creationId xmlns:a16="http://schemas.microsoft.com/office/drawing/2014/main" xmlns="" id="{803C365B-D39C-4FD3-9585-E71AAEF76DA3}"/>
              </a:ext>
            </a:extLst>
          </p:cNvPr>
          <p:cNvSpPr>
            <a:spLocks noGrp="1"/>
          </p:cNvSpPr>
          <p:nvPr>
            <p:ph type="dt" sz="half" idx="10"/>
          </p:nvPr>
        </p:nvSpPr>
        <p:spPr/>
        <p:txBody>
          <a:bodyPr/>
          <a:lstStyle/>
          <a:p>
            <a:r>
              <a:rPr lang="en-US" dirty="0"/>
              <a:t>10/9/2019</a:t>
            </a:r>
          </a:p>
        </p:txBody>
      </p:sp>
    </p:spTree>
    <p:extLst>
      <p:ext uri="{BB962C8B-B14F-4D97-AF65-F5344CB8AC3E}">
        <p14:creationId xmlns:p14="http://schemas.microsoft.com/office/powerpoint/2010/main" val="64102201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806" y="0"/>
            <a:ext cx="9146805" cy="1143000"/>
          </a:xfrm>
        </p:spPr>
        <p:txBody>
          <a:bodyPr>
            <a:noAutofit/>
          </a:bodyPr>
          <a:lstStyle/>
          <a:p>
            <a:r>
              <a:rPr lang="en-US" sz="2800" dirty="0"/>
              <a:t>Literature Review: Background to the Problem/Define the Need/Gap (cont.)</a:t>
            </a:r>
          </a:p>
        </p:txBody>
      </p:sp>
      <p:sp>
        <p:nvSpPr>
          <p:cNvPr id="3" name="Content Placeholder 2"/>
          <p:cNvSpPr>
            <a:spLocks noGrp="1"/>
          </p:cNvSpPr>
          <p:nvPr>
            <p:ph idx="1"/>
          </p:nvPr>
        </p:nvSpPr>
        <p:spPr>
          <a:xfrm>
            <a:off x="152399" y="838200"/>
            <a:ext cx="8991600" cy="6477000"/>
          </a:xfrm>
        </p:spPr>
        <p:txBody>
          <a:bodyPr>
            <a:normAutofit fontScale="47500" lnSpcReduction="20000"/>
          </a:bodyPr>
          <a:lstStyle/>
          <a:p>
            <a:endParaRPr lang="en-US" sz="2000" dirty="0" smtClean="0"/>
          </a:p>
          <a:p>
            <a:r>
              <a:rPr lang="en-US" sz="2500" dirty="0" smtClean="0"/>
              <a:t>Hammonds</a:t>
            </a:r>
            <a:r>
              <a:rPr lang="en-US" sz="2500" dirty="0"/>
              <a:t>, T. (2017). High teacher turnover: Strategies school leaders implement to retain teachers in urban elementary schools. </a:t>
            </a:r>
            <a:r>
              <a:rPr lang="en-US" sz="2500" i="1" dirty="0"/>
              <a:t>National Teacher Education Journal</a:t>
            </a:r>
            <a:r>
              <a:rPr lang="en-US" sz="2500" dirty="0"/>
              <a:t>, </a:t>
            </a:r>
            <a:r>
              <a:rPr lang="en-US" sz="2500" i="1" dirty="0"/>
              <a:t>10</a:t>
            </a:r>
            <a:r>
              <a:rPr lang="en-US" sz="2500" dirty="0"/>
              <a:t>(2), 63-72.</a:t>
            </a:r>
          </a:p>
          <a:p>
            <a:r>
              <a:rPr lang="en-US" sz="2500" dirty="0" err="1"/>
              <a:t>Lindqvist</a:t>
            </a:r>
            <a:r>
              <a:rPr lang="en-US" sz="2500" dirty="0"/>
              <a:t>, P., &amp; </a:t>
            </a:r>
            <a:r>
              <a:rPr lang="en-US" sz="2500" dirty="0" err="1"/>
              <a:t>Nordänger</a:t>
            </a:r>
            <a:r>
              <a:rPr lang="en-US" sz="2500" dirty="0"/>
              <a:t>, U. K. (2016). Already elsewhere – A study of (skilled) teachers choice to </a:t>
            </a:r>
            <a:r>
              <a:rPr lang="en-US" sz="2500" dirty="0" smtClean="0"/>
              <a:t>leave </a:t>
            </a:r>
            <a:r>
              <a:rPr lang="en-US" sz="2500" dirty="0"/>
              <a:t>teaching. </a:t>
            </a:r>
            <a:r>
              <a:rPr lang="en-US" sz="2500" i="1" dirty="0"/>
              <a:t>Teaching and Teacher Education, 54</a:t>
            </a:r>
            <a:r>
              <a:rPr lang="en-US" sz="2500" dirty="0"/>
              <a:t>, 88-97. </a:t>
            </a:r>
            <a:r>
              <a:rPr lang="en-US" sz="2500" dirty="0" smtClean="0"/>
              <a:t>doi:10.1016/j.tate.2015.11.010</a:t>
            </a:r>
          </a:p>
          <a:p>
            <a:r>
              <a:rPr lang="en-US" sz="2500" dirty="0" err="1"/>
              <a:t>Rumschlag</a:t>
            </a:r>
            <a:r>
              <a:rPr lang="en-US" sz="2500" dirty="0"/>
              <a:t>, K. E. (2017). Teacher Burnout: A Quantitative Analysis of Emotional Exhaustion, Personal 	Accomplishment, and Depersonalization. International Management Review, 13(1), 22–36. </a:t>
            </a:r>
            <a:r>
              <a:rPr lang="en-US" sz="2500" dirty="0" smtClean="0"/>
              <a:t>Retrieved </a:t>
            </a:r>
            <a:r>
              <a:rPr lang="en-US" sz="2500" dirty="0"/>
              <a:t>from </a:t>
            </a:r>
            <a:r>
              <a:rPr lang="en-US" sz="2500" u="sng" dirty="0">
                <a:hlinkClick r:id="rId3"/>
              </a:rPr>
              <a:t>https://search-ebscohost-</a:t>
            </a:r>
            <a:r>
              <a:rPr lang="en-US" sz="2500" dirty="0"/>
              <a:t>	</a:t>
            </a:r>
            <a:r>
              <a:rPr lang="en-US" sz="2500" dirty="0" smtClean="0"/>
              <a:t>com.lopes.idm.oclc.org/</a:t>
            </a:r>
            <a:r>
              <a:rPr lang="en-US" sz="2500" dirty="0" err="1" smtClean="0"/>
              <a:t>login.aspx?direct</a:t>
            </a:r>
            <a:r>
              <a:rPr lang="en-US" sz="2500" dirty="0" smtClean="0"/>
              <a:t>=</a:t>
            </a:r>
            <a:r>
              <a:rPr lang="en-US" sz="2500" dirty="0" err="1" smtClean="0"/>
              <a:t>true&amp;db</a:t>
            </a:r>
            <a:r>
              <a:rPr lang="en-US" sz="2500" dirty="0" smtClean="0"/>
              <a:t>=</a:t>
            </a:r>
            <a:r>
              <a:rPr lang="en-US" sz="2500" dirty="0" err="1" smtClean="0"/>
              <a:t>bth&amp;AN</a:t>
            </a:r>
            <a:r>
              <a:rPr lang="en-US" sz="2500" dirty="0" smtClean="0"/>
              <a:t>=122028356&amp;site=</a:t>
            </a:r>
            <a:r>
              <a:rPr lang="en-US" sz="2500" dirty="0" err="1" smtClean="0"/>
              <a:t>eds-live&amp;scope</a:t>
            </a:r>
            <a:r>
              <a:rPr lang="en-US" sz="2500" dirty="0" smtClean="0"/>
              <a:t>=site</a:t>
            </a:r>
            <a:endParaRPr lang="en-US" sz="2500" dirty="0"/>
          </a:p>
          <a:p>
            <a:r>
              <a:rPr lang="en-US" sz="2500" dirty="0" err="1"/>
              <a:t>Admiraal</a:t>
            </a:r>
            <a:r>
              <a:rPr lang="en-US" sz="2500" dirty="0"/>
              <a:t>, W., </a:t>
            </a:r>
            <a:r>
              <a:rPr lang="en-US" sz="2500" dirty="0" err="1"/>
              <a:t>Veldman</a:t>
            </a:r>
            <a:r>
              <a:rPr lang="en-US" sz="2500" dirty="0"/>
              <a:t>, I., </a:t>
            </a:r>
            <a:r>
              <a:rPr lang="en-US" sz="2500" dirty="0" err="1"/>
              <a:t>Mainhard</a:t>
            </a:r>
            <a:r>
              <a:rPr lang="en-US" sz="2500" dirty="0"/>
              <a:t>, T., &amp; van </a:t>
            </a:r>
            <a:r>
              <a:rPr lang="en-US" sz="2500" dirty="0" err="1"/>
              <a:t>Tartwijk</a:t>
            </a:r>
            <a:r>
              <a:rPr lang="en-US" sz="2500" dirty="0"/>
              <a:t>, J. (2019). A typology of veteran teachers’ job satisfaction: their relationships with their students and the nature of their work. </a:t>
            </a:r>
            <a:r>
              <a:rPr lang="en-US" sz="2500" i="1" dirty="0"/>
              <a:t>Social Psychology of Education</a:t>
            </a:r>
            <a:r>
              <a:rPr lang="en-US" sz="2500" dirty="0"/>
              <a:t>, </a:t>
            </a:r>
            <a:r>
              <a:rPr lang="en-US" sz="2500" i="1" dirty="0"/>
              <a:t>22</a:t>
            </a:r>
            <a:r>
              <a:rPr lang="en-US" sz="2500" dirty="0"/>
              <a:t>(2), 337-355</a:t>
            </a:r>
            <a:r>
              <a:rPr lang="en-US" sz="2500" dirty="0" smtClean="0"/>
              <a:t>.</a:t>
            </a:r>
          </a:p>
          <a:p>
            <a:r>
              <a:rPr lang="en-US" sz="2500" dirty="0"/>
              <a:t>Meyer, S. J., </a:t>
            </a:r>
            <a:r>
              <a:rPr lang="en-US" sz="2500" dirty="0" err="1"/>
              <a:t>Espel</a:t>
            </a:r>
            <a:r>
              <a:rPr lang="en-US" sz="2500" dirty="0"/>
              <a:t>, E. V., Weston-</a:t>
            </a:r>
            <a:r>
              <a:rPr lang="en-US" sz="2500" dirty="0" err="1"/>
              <a:t>Sementelli</a:t>
            </a:r>
            <a:r>
              <a:rPr lang="en-US" sz="2500" dirty="0"/>
              <a:t>, J. L., &amp; </a:t>
            </a:r>
            <a:r>
              <a:rPr lang="en-US" sz="2500" dirty="0" err="1"/>
              <a:t>Serdiouk</a:t>
            </a:r>
            <a:r>
              <a:rPr lang="en-US" sz="2500" dirty="0"/>
              <a:t>, M. (2019). Teacher Retention, Mobility, and Attrition in Colorado, Missouri, Nebraska, and South Dakota. REL 2019-001. </a:t>
            </a:r>
            <a:r>
              <a:rPr lang="en-US" sz="2500" i="1" dirty="0"/>
              <a:t>Regional Educational Laboratory Central</a:t>
            </a:r>
            <a:r>
              <a:rPr lang="en-US" sz="2500" dirty="0"/>
              <a:t>.</a:t>
            </a:r>
            <a:endParaRPr lang="en-US" sz="2500" dirty="0" smtClean="0"/>
          </a:p>
          <a:p>
            <a:r>
              <a:rPr lang="en-US" sz="2500" dirty="0"/>
              <a:t>Gunther, J. (2019). Quantifying the value teachers place on non-monetary factors when evaluating job opportunities. Education Policy Analysis Archives, 27(45). http://dx.doi.org/10.14507/epaa.27.4276</a:t>
            </a:r>
          </a:p>
          <a:p>
            <a:r>
              <a:rPr lang="en-US" sz="2500" dirty="0" smtClean="0"/>
              <a:t>Flowers</a:t>
            </a:r>
            <a:r>
              <a:rPr lang="en-US" sz="2500" dirty="0"/>
              <a:t>, A. A., Jr. (2019). The Impact of Declining Teacher Retention on a School System. In </a:t>
            </a:r>
            <a:r>
              <a:rPr lang="en-US" sz="2500" i="1" dirty="0"/>
              <a:t>Online Submission</a:t>
            </a:r>
            <a:r>
              <a:rPr lang="en-US" sz="2500" dirty="0"/>
              <a:t>. Online Submission.</a:t>
            </a:r>
          </a:p>
          <a:p>
            <a:pPr marL="0" indent="0">
              <a:buNone/>
            </a:pPr>
            <a:r>
              <a:rPr lang="en-US" sz="2500" dirty="0" smtClean="0">
                <a:latin typeface="Times New Roman" panose="02020603050405020304" pitchFamily="18" charset="0"/>
                <a:cs typeface="Times New Roman" panose="02020603050405020304" pitchFamily="18" charset="0"/>
              </a:rPr>
              <a:t>Hammonds </a:t>
            </a:r>
            <a:r>
              <a:rPr lang="en-US" sz="2500" dirty="0">
                <a:latin typeface="Times New Roman" panose="02020603050405020304" pitchFamily="18" charset="0"/>
                <a:cs typeface="Times New Roman" panose="02020603050405020304" pitchFamily="18" charset="0"/>
              </a:rPr>
              <a:t>(2017) revealed that there was a need for more research on teacher retention initiatives.  By   looking at why teachers stay could help the education field figure out ways to get other teachers to stay in the profession as well.  </a:t>
            </a:r>
            <a:r>
              <a:rPr lang="en-US" sz="2500" dirty="0" err="1">
                <a:latin typeface="Times New Roman" panose="02020603050405020304" pitchFamily="18" charset="0"/>
                <a:cs typeface="Times New Roman" panose="02020603050405020304" pitchFamily="18" charset="0"/>
              </a:rPr>
              <a:t>Lindqvist</a:t>
            </a:r>
            <a:r>
              <a:rPr lang="en-US" sz="2500" dirty="0">
                <a:latin typeface="Times New Roman" panose="02020603050405020304" pitchFamily="18" charset="0"/>
                <a:cs typeface="Times New Roman" panose="02020603050405020304" pitchFamily="18" charset="0"/>
              </a:rPr>
              <a:t> &amp; </a:t>
            </a:r>
            <a:r>
              <a:rPr lang="en-US" sz="2500" dirty="0" err="1">
                <a:latin typeface="Times New Roman" panose="02020603050405020304" pitchFamily="18" charset="0"/>
                <a:cs typeface="Times New Roman" panose="02020603050405020304" pitchFamily="18" charset="0"/>
              </a:rPr>
              <a:t>Nordänger</a:t>
            </a:r>
            <a:r>
              <a:rPr lang="en-US" sz="2500" dirty="0">
                <a:latin typeface="Times New Roman" panose="02020603050405020304" pitchFamily="18" charset="0"/>
                <a:cs typeface="Times New Roman" panose="02020603050405020304" pitchFamily="18" charset="0"/>
              </a:rPr>
              <a:t> (2016) made the recommendation that more research needs to be carried out to determine causes teachers to stay in the profession.  In Hammonds (2017) it pointed out that a limitation of her study was based upon the fact that it did not look at retention issues of educators at the middle school level.  </a:t>
            </a:r>
            <a:r>
              <a:rPr lang="en-US" sz="2500" dirty="0" err="1">
                <a:latin typeface="Times New Roman" panose="02020603050405020304" pitchFamily="18" charset="0"/>
                <a:cs typeface="Times New Roman" panose="02020603050405020304" pitchFamily="18" charset="0"/>
              </a:rPr>
              <a:t>Rumschlag</a:t>
            </a:r>
            <a:r>
              <a:rPr lang="en-US" sz="2500" dirty="0">
                <a:latin typeface="Times New Roman" panose="02020603050405020304" pitchFamily="18" charset="0"/>
                <a:cs typeface="Times New Roman" panose="02020603050405020304" pitchFamily="18" charset="0"/>
              </a:rPr>
              <a:t> (2017) made note in his research that future research is needed to concentrate  on different types of demographics than what has already been studied and by doing this could offer more insight on keeping teachers in the profession longer.  </a:t>
            </a:r>
            <a:r>
              <a:rPr lang="en-US" sz="2500" dirty="0" err="1">
                <a:latin typeface="Times New Roman" panose="02020603050405020304" pitchFamily="18" charset="0"/>
                <a:cs typeface="Times New Roman" panose="02020603050405020304" pitchFamily="18" charset="0"/>
              </a:rPr>
              <a:t>Admiraal</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Veldman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Mainhard</a:t>
            </a:r>
            <a:r>
              <a:rPr lang="en-US" sz="2500" dirty="0">
                <a:latin typeface="Times New Roman" panose="02020603050405020304" pitchFamily="18" charset="0"/>
                <a:cs typeface="Times New Roman" panose="02020603050405020304" pitchFamily="18" charset="0"/>
              </a:rPr>
              <a:t> &amp; van </a:t>
            </a:r>
            <a:r>
              <a:rPr lang="en-US" sz="2500" dirty="0" err="1">
                <a:latin typeface="Times New Roman" panose="02020603050405020304" pitchFamily="18" charset="0"/>
                <a:cs typeface="Times New Roman" panose="02020603050405020304" pitchFamily="18" charset="0"/>
              </a:rPr>
              <a:t>Tartwijk</a:t>
            </a:r>
            <a:r>
              <a:rPr lang="en-US" sz="2500" dirty="0">
                <a:latin typeface="Times New Roman" panose="02020603050405020304" pitchFamily="18" charset="0"/>
                <a:cs typeface="Times New Roman" panose="02020603050405020304" pitchFamily="18" charset="0"/>
              </a:rPr>
              <a:t> (2019) pointed out the need for more research to be done on veteran teachers in order to decrease attrition</a:t>
            </a:r>
            <a:r>
              <a:rPr lang="en-US" sz="2500" dirty="0" smtClean="0">
                <a:latin typeface="Times New Roman" panose="02020603050405020304" pitchFamily="18" charset="0"/>
                <a:cs typeface="Times New Roman" panose="02020603050405020304" pitchFamily="18" charset="0"/>
              </a:rPr>
              <a:t>.  Flowers (2019) pointed out that future research needed to be carried out in regards to teacher retention and figure out what causes teachers to leave. Meyer, </a:t>
            </a:r>
            <a:r>
              <a:rPr lang="en-US" sz="2500" dirty="0" err="1" smtClean="0">
                <a:latin typeface="Times New Roman" panose="02020603050405020304" pitchFamily="18" charset="0"/>
                <a:cs typeface="Times New Roman" panose="02020603050405020304" pitchFamily="18" charset="0"/>
              </a:rPr>
              <a:t>Espel</a:t>
            </a:r>
            <a:r>
              <a:rPr lang="en-US" sz="2500" dirty="0">
                <a:latin typeface="Times New Roman" panose="02020603050405020304" pitchFamily="18" charset="0"/>
                <a:cs typeface="Times New Roman" panose="02020603050405020304" pitchFamily="18" charset="0"/>
              </a:rPr>
              <a:t>, </a:t>
            </a:r>
            <a:r>
              <a:rPr lang="en-US" sz="2500" dirty="0" smtClean="0">
                <a:latin typeface="Times New Roman" panose="02020603050405020304" pitchFamily="18" charset="0"/>
                <a:cs typeface="Times New Roman" panose="02020603050405020304" pitchFamily="18" charset="0"/>
              </a:rPr>
              <a:t>Weston-</a:t>
            </a:r>
            <a:r>
              <a:rPr lang="en-US" sz="2500" dirty="0" err="1" smtClean="0">
                <a:latin typeface="Times New Roman" panose="02020603050405020304" pitchFamily="18" charset="0"/>
                <a:cs typeface="Times New Roman" panose="02020603050405020304" pitchFamily="18" charset="0"/>
              </a:rPr>
              <a:t>Sementelli</a:t>
            </a:r>
            <a:r>
              <a:rPr lang="en-US" sz="2500" dirty="0">
                <a:latin typeface="Times New Roman" panose="02020603050405020304" pitchFamily="18" charset="0"/>
                <a:cs typeface="Times New Roman" panose="02020603050405020304" pitchFamily="18" charset="0"/>
              </a:rPr>
              <a:t> </a:t>
            </a:r>
            <a:r>
              <a:rPr lang="en-US" sz="2500" dirty="0" smtClean="0">
                <a:latin typeface="Times New Roman" panose="02020603050405020304" pitchFamily="18" charset="0"/>
                <a:cs typeface="Times New Roman" panose="02020603050405020304" pitchFamily="18" charset="0"/>
              </a:rPr>
              <a:t>&amp; </a:t>
            </a:r>
            <a:r>
              <a:rPr lang="en-US" sz="2500" dirty="0" err="1" smtClean="0">
                <a:latin typeface="Times New Roman" panose="02020603050405020304" pitchFamily="18" charset="0"/>
                <a:cs typeface="Times New Roman" panose="02020603050405020304" pitchFamily="18" charset="0"/>
              </a:rPr>
              <a:t>Serdiouk</a:t>
            </a:r>
            <a:r>
              <a:rPr lang="en-US" sz="2500" dirty="0">
                <a:latin typeface="Times New Roman" panose="02020603050405020304" pitchFamily="18" charset="0"/>
                <a:cs typeface="Times New Roman" panose="02020603050405020304" pitchFamily="18" charset="0"/>
              </a:rPr>
              <a:t>,</a:t>
            </a:r>
            <a:r>
              <a:rPr lang="en-US" sz="2500" dirty="0" smtClean="0">
                <a:latin typeface="Times New Roman" panose="02020603050405020304" pitchFamily="18" charset="0"/>
                <a:cs typeface="Times New Roman" panose="02020603050405020304" pitchFamily="18" charset="0"/>
              </a:rPr>
              <a:t> (2019) pointed out the need for more studies on teacher retention, attrition, and mobility at the state and local levels in order to be better prepared in the education field as a state. </a:t>
            </a:r>
            <a:r>
              <a:rPr lang="en-US" sz="2500" dirty="0">
                <a:latin typeface="Times New Roman" panose="02020603050405020304" pitchFamily="18" charset="0"/>
                <a:cs typeface="Times New Roman" panose="02020603050405020304" pitchFamily="18" charset="0"/>
              </a:rPr>
              <a:t>Gunther (2019) pointed out that further research needed to be carried out on if working conditions, personal characteristics, and school factors influence teacher recruitment and retention.   </a:t>
            </a:r>
          </a:p>
          <a:p>
            <a:pPr marL="0" indent="0">
              <a:buNone/>
            </a:pPr>
            <a:r>
              <a:rPr lang="en-US" sz="2100" dirty="0" smtClean="0"/>
              <a:t> </a:t>
            </a:r>
            <a:endParaRPr lang="en-US" sz="2400" dirty="0" smtClean="0"/>
          </a:p>
          <a:p>
            <a:endParaRPr lang="en-US" dirty="0"/>
          </a:p>
        </p:txBody>
      </p:sp>
      <p:sp>
        <p:nvSpPr>
          <p:cNvPr id="4" name="Date Placeholder 3">
            <a:extLst>
              <a:ext uri="{FF2B5EF4-FFF2-40B4-BE49-F238E27FC236}">
                <a16:creationId xmlns:a16="http://schemas.microsoft.com/office/drawing/2014/main" xmlns="" id="{803C365B-D39C-4FD3-9585-E71AAEF76DA3}"/>
              </a:ext>
            </a:extLst>
          </p:cNvPr>
          <p:cNvSpPr>
            <a:spLocks noGrp="1"/>
          </p:cNvSpPr>
          <p:nvPr>
            <p:ph type="dt" sz="half" idx="10"/>
          </p:nvPr>
        </p:nvSpPr>
        <p:spPr/>
        <p:txBody>
          <a:bodyPr/>
          <a:lstStyle/>
          <a:p>
            <a:r>
              <a:rPr lang="en-US" dirty="0"/>
              <a:t>10/9/2019</a:t>
            </a:r>
          </a:p>
        </p:txBody>
      </p:sp>
    </p:spTree>
    <p:extLst>
      <p:ext uri="{BB962C8B-B14F-4D97-AF65-F5344CB8AC3E}">
        <p14:creationId xmlns:p14="http://schemas.microsoft.com/office/powerpoint/2010/main" val="3752079169"/>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6406" y="0"/>
            <a:ext cx="8229600" cy="1143000"/>
          </a:xfrm>
        </p:spPr>
        <p:txBody>
          <a:bodyPr>
            <a:noAutofit/>
          </a:bodyPr>
          <a:lstStyle/>
          <a:p>
            <a:r>
              <a:rPr lang="en-US" sz="3600" dirty="0"/>
              <a:t>Literature Review: Theoretical Foundations</a:t>
            </a:r>
          </a:p>
        </p:txBody>
      </p:sp>
      <p:sp>
        <p:nvSpPr>
          <p:cNvPr id="3" name="Content Placeholder 2"/>
          <p:cNvSpPr>
            <a:spLocks noGrp="1"/>
          </p:cNvSpPr>
          <p:nvPr>
            <p:ph idx="1"/>
          </p:nvPr>
        </p:nvSpPr>
        <p:spPr>
          <a:xfrm>
            <a:off x="304800" y="1600199"/>
            <a:ext cx="8534400" cy="4879975"/>
          </a:xfrm>
        </p:spPr>
        <p:txBody>
          <a:bodyPr>
            <a:noAutofit/>
          </a:bodyPr>
          <a:lstStyle/>
          <a:p>
            <a:r>
              <a:rPr lang="en-US" sz="1600" dirty="0"/>
              <a:t>The researcher  has chosen expectancy theory to serve as the theoretical foundation for the proposed study</a:t>
            </a:r>
            <a:r>
              <a:rPr lang="en-US" sz="1600" dirty="0"/>
              <a:t> </a:t>
            </a:r>
            <a:r>
              <a:rPr lang="en-US" sz="1600" dirty="0"/>
              <a:t> Researcher </a:t>
            </a:r>
          </a:p>
          <a:p>
            <a:endParaRPr lang="en-US" sz="1600" dirty="0"/>
          </a:p>
        </p:txBody>
      </p:sp>
      <p:sp>
        <p:nvSpPr>
          <p:cNvPr id="4" name="Date Placeholder 3">
            <a:extLst>
              <a:ext uri="{FF2B5EF4-FFF2-40B4-BE49-F238E27FC236}">
                <a16:creationId xmlns:a16="http://schemas.microsoft.com/office/drawing/2014/main" xmlns="" id="{28501767-018F-434E-84C7-7B99BF44BA40}"/>
              </a:ext>
            </a:extLst>
          </p:cNvPr>
          <p:cNvSpPr>
            <a:spLocks noGrp="1"/>
          </p:cNvSpPr>
          <p:nvPr>
            <p:ph type="dt" sz="half" idx="10"/>
          </p:nvPr>
        </p:nvSpPr>
        <p:spPr/>
        <p:txBody>
          <a:bodyPr/>
          <a:lstStyle/>
          <a:p>
            <a:r>
              <a:rPr lang="en-US" dirty="0"/>
              <a:t>10/9/2019</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3587" y="2362200"/>
            <a:ext cx="6095238" cy="4761905"/>
          </a:xfrm>
          <a:prstGeom prst="rect">
            <a:avLst/>
          </a:prstGeom>
        </p:spPr>
      </p:pic>
    </p:spTree>
    <p:extLst>
      <p:ext uri="{BB962C8B-B14F-4D97-AF65-F5344CB8AC3E}">
        <p14:creationId xmlns:p14="http://schemas.microsoft.com/office/powerpoint/2010/main" val="4143203035"/>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Autofit/>
          </a:bodyPr>
          <a:lstStyle/>
          <a:p>
            <a:r>
              <a:rPr lang="en-US" sz="3600" dirty="0"/>
              <a:t>Literature Review: Review of Literature</a:t>
            </a:r>
          </a:p>
        </p:txBody>
      </p:sp>
      <p:sp>
        <p:nvSpPr>
          <p:cNvPr id="3" name="Content Placeholder 2"/>
          <p:cNvSpPr>
            <a:spLocks noGrp="1"/>
          </p:cNvSpPr>
          <p:nvPr>
            <p:ph idx="1"/>
          </p:nvPr>
        </p:nvSpPr>
        <p:spPr>
          <a:xfrm>
            <a:off x="304800" y="1600200"/>
            <a:ext cx="8610600" cy="4648200"/>
          </a:xfrm>
        </p:spPr>
        <p:txBody>
          <a:bodyPr>
            <a:normAutofit/>
          </a:bodyPr>
          <a:lstStyle/>
          <a:p>
            <a:r>
              <a:rPr lang="en-US" dirty="0" smtClean="0"/>
              <a:t>One </a:t>
            </a:r>
            <a:r>
              <a:rPr lang="en-US" dirty="0"/>
              <a:t>suggested order for these topics can be:</a:t>
            </a:r>
          </a:p>
          <a:p>
            <a:pPr lvl="1"/>
            <a:r>
              <a:rPr lang="en-US" dirty="0" smtClean="0"/>
              <a:t>Teacher Retention</a:t>
            </a:r>
          </a:p>
          <a:p>
            <a:pPr lvl="1"/>
            <a:r>
              <a:rPr lang="en-US" dirty="0" smtClean="0"/>
              <a:t>Mentor Programs</a:t>
            </a:r>
          </a:p>
          <a:p>
            <a:pPr lvl="1"/>
            <a:r>
              <a:rPr lang="en-US" dirty="0" smtClean="0"/>
              <a:t>Veteran Teachers</a:t>
            </a:r>
          </a:p>
          <a:p>
            <a:pPr lvl="1"/>
            <a:r>
              <a:rPr lang="en-US" dirty="0" smtClean="0"/>
              <a:t>Student Achievement</a:t>
            </a:r>
          </a:p>
          <a:p>
            <a:pPr lvl="1"/>
            <a:r>
              <a:rPr lang="en-US" dirty="0" smtClean="0"/>
              <a:t>Teacher Happiness</a:t>
            </a:r>
          </a:p>
          <a:p>
            <a:pPr lvl="1"/>
            <a:r>
              <a:rPr lang="en-US" dirty="0" smtClean="0"/>
              <a:t>Teacher Wellbeing</a:t>
            </a:r>
          </a:p>
          <a:p>
            <a:pPr lvl="1"/>
            <a:r>
              <a:rPr lang="en-US" dirty="0" smtClean="0"/>
              <a:t>Teacher to Principal Relationship</a:t>
            </a:r>
          </a:p>
          <a:p>
            <a:pPr lvl="1"/>
            <a:endParaRPr lang="en-US" dirty="0" smtClean="0"/>
          </a:p>
        </p:txBody>
      </p:sp>
      <p:sp>
        <p:nvSpPr>
          <p:cNvPr id="4" name="Date Placeholder 3">
            <a:extLst>
              <a:ext uri="{FF2B5EF4-FFF2-40B4-BE49-F238E27FC236}">
                <a16:creationId xmlns:a16="http://schemas.microsoft.com/office/drawing/2014/main" xmlns="" id="{0159A87A-6C34-48E2-B00D-59546910F87A}"/>
              </a:ext>
            </a:extLst>
          </p:cNvPr>
          <p:cNvSpPr>
            <a:spLocks noGrp="1"/>
          </p:cNvSpPr>
          <p:nvPr>
            <p:ph type="dt" sz="half" idx="10"/>
          </p:nvPr>
        </p:nvSpPr>
        <p:spPr/>
        <p:txBody>
          <a:bodyPr/>
          <a:lstStyle/>
          <a:p>
            <a:r>
              <a:rPr lang="en-US" dirty="0"/>
              <a:t>10/9/2019</a:t>
            </a:r>
          </a:p>
        </p:txBody>
      </p:sp>
    </p:spTree>
    <p:extLst>
      <p:ext uri="{BB962C8B-B14F-4D97-AF65-F5344CB8AC3E}">
        <p14:creationId xmlns:p14="http://schemas.microsoft.com/office/powerpoint/2010/main" val="1824069575"/>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2516" y="0"/>
            <a:ext cx="8229600" cy="1143000"/>
          </a:xfrm>
        </p:spPr>
        <p:txBody>
          <a:bodyPr/>
          <a:lstStyle/>
          <a:p>
            <a:r>
              <a:rPr lang="en-US" dirty="0"/>
              <a:t>Problem Statement</a:t>
            </a:r>
          </a:p>
        </p:txBody>
      </p:sp>
      <p:sp>
        <p:nvSpPr>
          <p:cNvPr id="3" name="Content Placeholder 2"/>
          <p:cNvSpPr>
            <a:spLocks noGrp="1"/>
          </p:cNvSpPr>
          <p:nvPr>
            <p:ph idx="1"/>
          </p:nvPr>
        </p:nvSpPr>
        <p:spPr/>
        <p:txBody>
          <a:bodyPr/>
          <a:lstStyle/>
          <a:p>
            <a:r>
              <a:rPr lang="en-US" dirty="0"/>
              <a:t>It is not known how middle school veteran teachers describe the internal and external factors that motivate them to stay in the teaching profession.</a:t>
            </a:r>
            <a:endParaRPr lang="en-US" dirty="0"/>
          </a:p>
        </p:txBody>
      </p:sp>
      <p:sp>
        <p:nvSpPr>
          <p:cNvPr id="4" name="Date Placeholder 3">
            <a:extLst>
              <a:ext uri="{FF2B5EF4-FFF2-40B4-BE49-F238E27FC236}">
                <a16:creationId xmlns:a16="http://schemas.microsoft.com/office/drawing/2014/main" xmlns="" id="{0E2E06F7-7DD4-455F-A8A7-1BB874A1C270}"/>
              </a:ext>
            </a:extLst>
          </p:cNvPr>
          <p:cNvSpPr>
            <a:spLocks noGrp="1"/>
          </p:cNvSpPr>
          <p:nvPr>
            <p:ph type="dt" sz="half" idx="10"/>
          </p:nvPr>
        </p:nvSpPr>
        <p:spPr/>
        <p:txBody>
          <a:bodyPr/>
          <a:lstStyle/>
          <a:p>
            <a:r>
              <a:rPr lang="en-US" dirty="0"/>
              <a:t>10/9/2019</a:t>
            </a:r>
          </a:p>
        </p:txBody>
      </p:sp>
    </p:spTree>
    <p:extLst>
      <p:ext uri="{BB962C8B-B14F-4D97-AF65-F5344CB8AC3E}">
        <p14:creationId xmlns:p14="http://schemas.microsoft.com/office/powerpoint/2010/main" val="1180791111"/>
      </p:ext>
    </p:extLst>
  </p:cSld>
  <p:clrMapOvr>
    <a:masterClrMapping/>
  </p:clrMapOvr>
  <p:transition/>
</p:sld>
</file>

<file path=ppt/theme/theme1.xml><?xml version="1.0" encoding="utf-8"?>
<a:theme xmlns:a="http://schemas.openxmlformats.org/drawingml/2006/main" name="Default - Title Slide">
  <a:themeElements>
    <a:clrScheme name="Default - 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 Title Slide">
      <a:majorFont>
        <a:latin typeface="Lucida Grande"/>
        <a:ea typeface="ヒラギノ角ゴ ProN W3"/>
        <a:cs typeface="ヒラギノ角ゴ ProN W3"/>
      </a:majorFont>
      <a:minorFont>
        <a:latin typeface="Lucida Grande"/>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4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solidFill>
          <a:schemeClr val="accent1"/>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4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Default - 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 Blank">
  <a:themeElements>
    <a:clrScheme name="">
      <a:dk1>
        <a:srgbClr val="000000"/>
      </a:dk1>
      <a:lt1>
        <a:srgbClr val="FFFFFF"/>
      </a:lt1>
      <a:dk2>
        <a:srgbClr val="000000"/>
      </a:dk2>
      <a:lt2>
        <a:srgbClr val="000000"/>
      </a:lt2>
      <a:accent1>
        <a:srgbClr val="80B606"/>
      </a:accent1>
      <a:accent2>
        <a:srgbClr val="333399"/>
      </a:accent2>
      <a:accent3>
        <a:srgbClr val="FFFFFF"/>
      </a:accent3>
      <a:accent4>
        <a:srgbClr val="000000"/>
      </a:accent4>
      <a:accent5>
        <a:srgbClr val="C0D7AA"/>
      </a:accent5>
      <a:accent6>
        <a:srgbClr val="2D2D8A"/>
      </a:accent6>
      <a:hlink>
        <a:srgbClr val="009999"/>
      </a:hlink>
      <a:folHlink>
        <a:srgbClr val="99CC00"/>
      </a:folHlink>
    </a:clrScheme>
    <a:fontScheme name="Default - Blank">
      <a:majorFont>
        <a:latin typeface="Lucida Grande"/>
        <a:ea typeface="ヒラギノ角ゴ ProN W3"/>
        <a:cs typeface="ヒラギノ角ゴ ProN W3"/>
      </a:majorFont>
      <a:minorFont>
        <a:latin typeface="Lucida Grande"/>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4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solidFill>
          <a:schemeClr val="accent1"/>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4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Default - 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67761</TotalTime>
  <Pages>0</Pages>
  <Words>6565</Words>
  <Characters>0</Characters>
  <Application>Microsoft Office PowerPoint</Application>
  <PresentationFormat>On-screen Show (4:3)</PresentationFormat>
  <Lines>0</Lines>
  <Paragraphs>402</Paragraphs>
  <Slides>33</Slides>
  <Notes>30</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33</vt:i4>
      </vt:variant>
    </vt:vector>
  </HeadingPairs>
  <TitlesOfParts>
    <vt:vector size="44" baseType="lpstr">
      <vt:lpstr>Arial</vt:lpstr>
      <vt:lpstr>Calibri</vt:lpstr>
      <vt:lpstr>Gill Sans</vt:lpstr>
      <vt:lpstr>Lucida Grande</vt:lpstr>
      <vt:lpstr>Symbol</vt:lpstr>
      <vt:lpstr>Tahoma</vt:lpstr>
      <vt:lpstr>Times New Roman</vt:lpstr>
      <vt:lpstr>Wingdings</vt:lpstr>
      <vt:lpstr>ヒラギノ角ゴ ProN W3</vt:lpstr>
      <vt:lpstr>Default - Title Slide</vt:lpstr>
      <vt:lpstr>Default - Blank</vt:lpstr>
      <vt:lpstr>   Prospectus or Proposal Defense Presentation (based on expanded 10 Strategic Points)   Veteran Teacher Retention Date of Presentation Charles Titus Chair’s name (Dr. W.H.O. Coulditbe)  Methodologist’s name (Dr. I. D. Ontknow) Content Expert’s name (Dr. I. H. Avenoidea)</vt:lpstr>
      <vt:lpstr>Using this template</vt:lpstr>
      <vt:lpstr>Purpose Statement</vt:lpstr>
      <vt:lpstr>Note: There are three sections/slides that comprise the Literature Review</vt:lpstr>
      <vt:lpstr>Literature Review: Background to the Problem</vt:lpstr>
      <vt:lpstr>Literature Review: Background to the Problem/Define the Need/Gap (cont.)</vt:lpstr>
      <vt:lpstr>Literature Review: Theoretical Foundations</vt:lpstr>
      <vt:lpstr>Literature Review: Review of Literature</vt:lpstr>
      <vt:lpstr>Problem Statement</vt:lpstr>
      <vt:lpstr>Research Questions, Phenomenon, Variables and Hypotheses</vt:lpstr>
      <vt:lpstr>Population, Target Population, and Sample</vt:lpstr>
      <vt:lpstr>Unit of Analysis versus Unit of Observation</vt:lpstr>
      <vt:lpstr>Methodology</vt:lpstr>
      <vt:lpstr>Design</vt:lpstr>
      <vt:lpstr>Instruments and Data Sources: Quantitative Study</vt:lpstr>
      <vt:lpstr>Instruments and Data Sources: Quantitative Study (cont.)</vt:lpstr>
      <vt:lpstr>Variable Structure</vt:lpstr>
      <vt:lpstr>Instruments and Data Sources: Qualitative Study</vt:lpstr>
      <vt:lpstr>Instruments and Data Sources: Qualitative Study  (cont.)</vt:lpstr>
      <vt:lpstr>Data Collection Steps: 1.Obtain various required permissions</vt:lpstr>
      <vt:lpstr>Data Collection Steps:  2. Sampling Approach and Sample Selection</vt:lpstr>
      <vt:lpstr>Data Collection Steps:  3. Collecting the Data</vt:lpstr>
      <vt:lpstr>Data Collection Steps: 4. Data Management and Storage</vt:lpstr>
      <vt:lpstr>Data Analysis Steps</vt:lpstr>
      <vt:lpstr>Data Analysis Steps</vt:lpstr>
      <vt:lpstr>Data Analysis Steps: Qualitative</vt:lpstr>
      <vt:lpstr>Data Analysis Steps: Qualitative</vt:lpstr>
      <vt:lpstr>Data Analysis Steps: Qualitative Resources</vt:lpstr>
      <vt:lpstr>Data Analysis Steps: Quantitative</vt:lpstr>
      <vt:lpstr>Data Analysis Steps: Quantitative</vt:lpstr>
      <vt:lpstr>Data Analysis Steps: Quantitative Resources</vt:lpstr>
      <vt:lpstr>Assumptions, Delimitations, and Limitations</vt:lpstr>
      <vt:lpstr>List of References (Used in your version of this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Titus, Charles</cp:lastModifiedBy>
  <cp:revision>448</cp:revision>
  <cp:lastPrinted>2017-09-25T21:01:59Z</cp:lastPrinted>
  <dcterms:modified xsi:type="dcterms:W3CDTF">2020-06-05T01:53:33Z</dcterms:modified>
</cp:coreProperties>
</file>