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omments/comment1.xml" ContentType="application/vnd.openxmlformats-officedocument.presentationml.comments+xml"/>
  <Override PartName="/ppt/notesSlides/notesSlide4.xml" ContentType="application/vnd.openxmlformats-officedocument.presentationml.notesSlide+xml"/>
  <Override PartName="/ppt/comments/comment2.xml" ContentType="application/vnd.openxmlformats-officedocument.presentationml.comments+xml"/>
  <Override PartName="/ppt/notesSlides/notesSlide5.xml" ContentType="application/vnd.openxmlformats-officedocument.presentationml.notesSlide+xml"/>
  <Override PartName="/ppt/comments/comment3.xml" ContentType="application/vnd.openxmlformats-officedocument.presentationml.comments+xml"/>
  <Override PartName="/ppt/notesSlides/notesSlide6.xml" ContentType="application/vnd.openxmlformats-officedocument.presentationml.notesSlide+xml"/>
  <Override PartName="/ppt/notesSlides/notesSlide7.xml" ContentType="application/vnd.openxmlformats-officedocument.presentationml.notesSlide+xml"/>
  <Override PartName="/ppt/comments/comment4.xml" ContentType="application/vnd.openxmlformats-officedocument.presentationml.comments+xml"/>
  <Override PartName="/ppt/comments/comment5.xml" ContentType="application/vnd.openxmlformats-officedocument.presentationml.comments+xml"/>
  <Override PartName="/ppt/notesSlides/notesSlide8.xml" ContentType="application/vnd.openxmlformats-officedocument.presentationml.notesSlide+xml"/>
  <Override PartName="/ppt/comments/comment6.xml" ContentType="application/vnd.openxmlformats-officedocument.presentationml.comments+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omments/comment7.xml" ContentType="application/vnd.openxmlformats-officedocument.presentationml.comments+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comments/comment8.xml" ContentType="application/vnd.openxmlformats-officedocument.presentationml.comments+xml"/>
  <Override PartName="/ppt/notesSlides/notesSlide17.xml" ContentType="application/vnd.openxmlformats-officedocument.presentationml.notesSlide+xml"/>
  <Override PartName="/ppt/comments/comment9.xml" ContentType="application/vnd.openxmlformats-officedocument.presentationml.comments+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comments/comment10.xml" ContentType="application/vnd.openxmlformats-officedocument.presentationml.comments+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comments/comment11.xml" ContentType="application/vnd.openxmlformats-officedocument.presentationml.comments+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816" r:id="rId2"/>
  </p:sldMasterIdLst>
  <p:notesMasterIdLst>
    <p:notesMasterId r:id="rId31"/>
  </p:notesMasterIdLst>
  <p:handoutMasterIdLst>
    <p:handoutMasterId r:id="rId32"/>
  </p:handoutMasterIdLst>
  <p:sldIdLst>
    <p:sldId id="435" r:id="rId3"/>
    <p:sldId id="439" r:id="rId4"/>
    <p:sldId id="441" r:id="rId5"/>
    <p:sldId id="464" r:id="rId6"/>
    <p:sldId id="470" r:id="rId7"/>
    <p:sldId id="443" r:id="rId8"/>
    <p:sldId id="446" r:id="rId9"/>
    <p:sldId id="442" r:id="rId10"/>
    <p:sldId id="444" r:id="rId11"/>
    <p:sldId id="447" r:id="rId12"/>
    <p:sldId id="448" r:id="rId13"/>
    <p:sldId id="449" r:id="rId14"/>
    <p:sldId id="450" r:id="rId15"/>
    <p:sldId id="466" r:id="rId16"/>
    <p:sldId id="452" r:id="rId17"/>
    <p:sldId id="453" r:id="rId18"/>
    <p:sldId id="454" r:id="rId19"/>
    <p:sldId id="455" r:id="rId20"/>
    <p:sldId id="456" r:id="rId21"/>
    <p:sldId id="467" r:id="rId22"/>
    <p:sldId id="458" r:id="rId23"/>
    <p:sldId id="462" r:id="rId24"/>
    <p:sldId id="476" r:id="rId25"/>
    <p:sldId id="463" r:id="rId26"/>
    <p:sldId id="471" r:id="rId27"/>
    <p:sldId id="472" r:id="rId28"/>
    <p:sldId id="473" r:id="rId29"/>
    <p:sldId id="474" r:id="rId30"/>
  </p:sldIdLst>
  <p:sldSz cx="9144000" cy="6858000" type="screen4x3"/>
  <p:notesSz cx="6858000" cy="9144000"/>
  <p:defaultTextStyle>
    <a:defPPr>
      <a:defRPr lang="en-US"/>
    </a:defPPr>
    <a:lvl1pPr algn="l" rtl="0" eaLnBrk="0" fontAlgn="base" hangingPunct="0">
      <a:spcBef>
        <a:spcPct val="0"/>
      </a:spcBef>
      <a:spcAft>
        <a:spcPct val="0"/>
      </a:spcAft>
      <a:defRPr sz="4200" kern="1200">
        <a:solidFill>
          <a:srgbClr val="000000"/>
        </a:solidFill>
        <a:latin typeface="Gill Sans" charset="0"/>
        <a:ea typeface="ヒラギノ角ゴ ProN W3" charset="0"/>
        <a:cs typeface="ヒラギノ角ゴ ProN W3" charset="0"/>
        <a:sym typeface="Gill Sans" charset="0"/>
      </a:defRPr>
    </a:lvl1pPr>
    <a:lvl2pPr marL="457200" algn="l" rtl="0" eaLnBrk="0" fontAlgn="base" hangingPunct="0">
      <a:spcBef>
        <a:spcPct val="0"/>
      </a:spcBef>
      <a:spcAft>
        <a:spcPct val="0"/>
      </a:spcAft>
      <a:defRPr sz="4200" kern="1200">
        <a:solidFill>
          <a:srgbClr val="000000"/>
        </a:solidFill>
        <a:latin typeface="Gill Sans" charset="0"/>
        <a:ea typeface="ヒラギノ角ゴ ProN W3" charset="0"/>
        <a:cs typeface="ヒラギノ角ゴ ProN W3" charset="0"/>
        <a:sym typeface="Gill Sans" charset="0"/>
      </a:defRPr>
    </a:lvl2pPr>
    <a:lvl3pPr marL="914400" algn="l" rtl="0" eaLnBrk="0" fontAlgn="base" hangingPunct="0">
      <a:spcBef>
        <a:spcPct val="0"/>
      </a:spcBef>
      <a:spcAft>
        <a:spcPct val="0"/>
      </a:spcAft>
      <a:defRPr sz="4200" kern="1200">
        <a:solidFill>
          <a:srgbClr val="000000"/>
        </a:solidFill>
        <a:latin typeface="Gill Sans" charset="0"/>
        <a:ea typeface="ヒラギノ角ゴ ProN W3" charset="0"/>
        <a:cs typeface="ヒラギノ角ゴ ProN W3" charset="0"/>
        <a:sym typeface="Gill Sans" charset="0"/>
      </a:defRPr>
    </a:lvl3pPr>
    <a:lvl4pPr marL="1371600" algn="l" rtl="0" eaLnBrk="0" fontAlgn="base" hangingPunct="0">
      <a:spcBef>
        <a:spcPct val="0"/>
      </a:spcBef>
      <a:spcAft>
        <a:spcPct val="0"/>
      </a:spcAft>
      <a:defRPr sz="4200" kern="1200">
        <a:solidFill>
          <a:srgbClr val="000000"/>
        </a:solidFill>
        <a:latin typeface="Gill Sans" charset="0"/>
        <a:ea typeface="ヒラギノ角ゴ ProN W3" charset="0"/>
        <a:cs typeface="ヒラギノ角ゴ ProN W3" charset="0"/>
        <a:sym typeface="Gill Sans" charset="0"/>
      </a:defRPr>
    </a:lvl4pPr>
    <a:lvl5pPr marL="1828800" algn="l" rtl="0" eaLnBrk="0" fontAlgn="base" hangingPunct="0">
      <a:spcBef>
        <a:spcPct val="0"/>
      </a:spcBef>
      <a:spcAft>
        <a:spcPct val="0"/>
      </a:spcAft>
      <a:defRPr sz="4200" kern="1200">
        <a:solidFill>
          <a:srgbClr val="000000"/>
        </a:solidFill>
        <a:latin typeface="Gill Sans" charset="0"/>
        <a:ea typeface="ヒラギノ角ゴ ProN W3" charset="0"/>
        <a:cs typeface="ヒラギノ角ゴ ProN W3" charset="0"/>
        <a:sym typeface="Gill Sans" charset="0"/>
      </a:defRPr>
    </a:lvl5pPr>
    <a:lvl6pPr marL="2286000" algn="l" defTabSz="914400" rtl="0" eaLnBrk="1" latinLnBrk="0" hangingPunct="1">
      <a:defRPr sz="4200" kern="1200">
        <a:solidFill>
          <a:srgbClr val="000000"/>
        </a:solidFill>
        <a:latin typeface="Gill Sans" charset="0"/>
        <a:ea typeface="ヒラギノ角ゴ ProN W3" charset="0"/>
        <a:cs typeface="ヒラギノ角ゴ ProN W3" charset="0"/>
        <a:sym typeface="Gill Sans" charset="0"/>
      </a:defRPr>
    </a:lvl6pPr>
    <a:lvl7pPr marL="2743200" algn="l" defTabSz="914400" rtl="0" eaLnBrk="1" latinLnBrk="0" hangingPunct="1">
      <a:defRPr sz="4200" kern="1200">
        <a:solidFill>
          <a:srgbClr val="000000"/>
        </a:solidFill>
        <a:latin typeface="Gill Sans" charset="0"/>
        <a:ea typeface="ヒラギノ角ゴ ProN W3" charset="0"/>
        <a:cs typeface="ヒラギノ角ゴ ProN W3" charset="0"/>
        <a:sym typeface="Gill Sans" charset="0"/>
      </a:defRPr>
    </a:lvl7pPr>
    <a:lvl8pPr marL="3200400" algn="l" defTabSz="914400" rtl="0" eaLnBrk="1" latinLnBrk="0" hangingPunct="1">
      <a:defRPr sz="4200" kern="1200">
        <a:solidFill>
          <a:srgbClr val="000000"/>
        </a:solidFill>
        <a:latin typeface="Gill Sans" charset="0"/>
        <a:ea typeface="ヒラギノ角ゴ ProN W3" charset="0"/>
        <a:cs typeface="ヒラギノ角ゴ ProN W3" charset="0"/>
        <a:sym typeface="Gill Sans" charset="0"/>
      </a:defRPr>
    </a:lvl8pPr>
    <a:lvl9pPr marL="3657600" algn="l" defTabSz="914400" rtl="0" eaLnBrk="1" latinLnBrk="0" hangingPunct="1">
      <a:defRPr sz="4200" kern="1200">
        <a:solidFill>
          <a:srgbClr val="000000"/>
        </a:solidFill>
        <a:latin typeface="Gill Sans" charset="0"/>
        <a:ea typeface="ヒラギノ角ゴ ProN W3" charset="0"/>
        <a:cs typeface="ヒラギノ角ゴ ProN W3" charset="0"/>
        <a:sym typeface="Gill Sans"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avid Steffes" initials="DS" lastIdx="15" clrIdx="0">
    <p:extLst>
      <p:ext uri="{19B8F6BF-5375-455C-9EA6-DF929625EA0E}">
        <p15:presenceInfo xmlns:p15="http://schemas.microsoft.com/office/powerpoint/2012/main" userId="S-1-5-21-212079679-603467564-387449685-532796" providerId="AD"/>
      </p:ext>
    </p:extLst>
  </p:cmAuthor>
  <p:cmAuthor id="2" name="Michelle Sandoval" initials="MS" lastIdx="6" clrIdx="1">
    <p:extLst>
      <p:ext uri="{19B8F6BF-5375-455C-9EA6-DF929625EA0E}">
        <p15:presenceInfo xmlns:p15="http://schemas.microsoft.com/office/powerpoint/2012/main" userId="S-1-5-21-212079679-603467564-387449685-10998" providerId="AD"/>
      </p:ext>
    </p:extLst>
  </p:cmAuthor>
  <p:cmAuthor id="3" name="Susan Taffer" initials="ST" lastIdx="12" clrIdx="2">
    <p:extLst>
      <p:ext uri="{19B8F6BF-5375-455C-9EA6-DF929625EA0E}">
        <p15:presenceInfo xmlns:p15="http://schemas.microsoft.com/office/powerpoint/2012/main" userId="Susan Taffer"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8B3C9"/>
    <a:srgbClr val="CCCCFF"/>
    <a:srgbClr val="7A8BA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871" autoAdjust="0"/>
    <p:restoredTop sz="77199" autoAdjust="0"/>
  </p:normalViewPr>
  <p:slideViewPr>
    <p:cSldViewPr>
      <p:cViewPr varScale="1">
        <p:scale>
          <a:sx n="55" d="100"/>
          <a:sy n="55" d="100"/>
        </p:scale>
        <p:origin x="1152" y="78"/>
      </p:cViewPr>
      <p:guideLst>
        <p:guide orient="horz" pos="2160"/>
        <p:guide pos="2880"/>
      </p:guideLst>
    </p:cSldViewPr>
  </p:slideViewPr>
  <p:notesTextViewPr>
    <p:cViewPr>
      <p:scale>
        <a:sx n="1" d="1"/>
        <a:sy n="1" d="1"/>
      </p:scale>
      <p:origin x="0" y="0"/>
    </p:cViewPr>
  </p:notesTextViewPr>
  <p:sorterViewPr>
    <p:cViewPr>
      <p:scale>
        <a:sx n="200" d="100"/>
        <a:sy n="2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commentAuthors" Target="commentAuthor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handoutMaster" Target="handoutMasters/handoutMaster1.xml"/><Relationship Id="rId37"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viewProps" Target="viewProps.xml"/></Relationships>
</file>

<file path=ppt/comments/comment1.xml><?xml version="1.0" encoding="utf-8"?>
<p:cmLst xmlns:a="http://schemas.openxmlformats.org/drawingml/2006/main" xmlns:r="http://schemas.openxmlformats.org/officeDocument/2006/relationships" xmlns:p="http://schemas.openxmlformats.org/presentationml/2006/main">
  <p:cm authorId="3" dt="2020-06-13T06:03:06.948" idx="1">
    <p:pos x="1684" y="3257"/>
    <p:text>This is a good rationale and defense of your study direction. Has there been any study in the scholarly discourse that has the focus on teachers' reasons for staying in a somewhat low pay profession with a high educational requirement?</p:text>
    <p:extLst>
      <p:ext uri="{C676402C-5697-4E1C-873F-D02D1690AC5C}">
        <p15:threadingInfo xmlns:p15="http://schemas.microsoft.com/office/powerpoint/2012/main" timeZoneBias="420"/>
      </p:ext>
    </p:extLst>
  </p:cm>
</p:cmLst>
</file>

<file path=ppt/comments/comment10.xml><?xml version="1.0" encoding="utf-8"?>
<p:cmLst xmlns:a="http://schemas.openxmlformats.org/drawingml/2006/main" xmlns:r="http://schemas.openxmlformats.org/officeDocument/2006/relationships" xmlns:p="http://schemas.openxmlformats.org/presentationml/2006/main">
  <p:cm authorId="3" dt="2020-06-13T06:27:39.731" idx="10">
    <p:pos x="2614" y="1163"/>
    <p:text>Here is your transcription......TY</p:text>
    <p:extLst>
      <p:ext uri="{C676402C-5697-4E1C-873F-D02D1690AC5C}">
        <p15:threadingInfo xmlns:p15="http://schemas.microsoft.com/office/powerpoint/2012/main" timeZoneBias="420"/>
      </p:ext>
    </p:extLst>
  </p:cm>
  <p:cm authorId="3" dt="2020-06-13T06:28:05.222" idx="11">
    <p:pos x="1961" y="2492"/>
    <p:text>Excellent!</p:text>
    <p:extLst>
      <p:ext uri="{C676402C-5697-4E1C-873F-D02D1690AC5C}">
        <p15:threadingInfo xmlns:p15="http://schemas.microsoft.com/office/powerpoint/2012/main" timeZoneBias="420"/>
      </p:ext>
    </p:extLst>
  </p:cm>
</p:cmLst>
</file>

<file path=ppt/comments/comment11.xml><?xml version="1.0" encoding="utf-8"?>
<p:cmLst xmlns:a="http://schemas.openxmlformats.org/drawingml/2006/main" xmlns:r="http://schemas.openxmlformats.org/officeDocument/2006/relationships" xmlns:p="http://schemas.openxmlformats.org/presentationml/2006/main">
  <p:cm authorId="3" dt="2020-06-13T06:28:47.743" idx="12">
    <p:pos x="1783" y="1030"/>
    <p:text>Your understanding of these 2 slides seems to be clear.</p:text>
    <p:extLst>
      <p:ext uri="{C676402C-5697-4E1C-873F-D02D1690AC5C}">
        <p15:threadingInfo xmlns:p15="http://schemas.microsoft.com/office/powerpoint/2012/main" timeZoneBias="420"/>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3" dt="2020-06-13T06:05:54.577" idx="2">
    <p:pos x="1617" y="2658"/>
    <p:text>Excellent citations and justification. And because you have your page numbers this will provide quick response in you justification that can be referenced by your committee.</p:text>
    <p:extLst>
      <p:ext uri="{C676402C-5697-4E1C-873F-D02D1690AC5C}">
        <p15:threadingInfo xmlns:p15="http://schemas.microsoft.com/office/powerpoint/2012/main" timeZoneBias="420"/>
      </p:ext>
    </p:extLst>
  </p:cm>
</p:cmLst>
</file>

<file path=ppt/comments/comment3.xml><?xml version="1.0" encoding="utf-8"?>
<p:cmLst xmlns:a="http://schemas.openxmlformats.org/drawingml/2006/main" xmlns:r="http://schemas.openxmlformats.org/officeDocument/2006/relationships" xmlns:p="http://schemas.openxmlformats.org/presentationml/2006/main">
  <p:cm authorId="3" dt="2020-06-13T06:07:21.745" idx="3">
    <p:pos x="2780" y="2703"/>
    <p:text>Fuond this response to my prior question - this is good flow of information.</p:text>
    <p:extLst>
      <p:ext uri="{C676402C-5697-4E1C-873F-D02D1690AC5C}">
        <p15:threadingInfo xmlns:p15="http://schemas.microsoft.com/office/powerpoint/2012/main" timeZoneBias="420"/>
      </p:ext>
    </p:extLst>
  </p:cm>
</p:cmLst>
</file>

<file path=ppt/comments/comment4.xml><?xml version="1.0" encoding="utf-8"?>
<p:cmLst xmlns:a="http://schemas.openxmlformats.org/drawingml/2006/main" xmlns:r="http://schemas.openxmlformats.org/officeDocument/2006/relationships" xmlns:p="http://schemas.openxmlformats.org/presentationml/2006/main">
  <p:cm authorId="3" dt="2020-06-13T06:18:49.444" idx="5">
    <p:pos x="1894" y="1030"/>
    <p:text>Would you be looking at and offering these teacher sections on all K-12 teachers or will you isolate and focus entirely on Middle School teachers in your Literature discussion? Often literature will not delineate, however, Middle school educators are uniquely challenged in their profession.</p:text>
    <p:extLst>
      <p:ext uri="{C676402C-5697-4E1C-873F-D02D1690AC5C}">
        <p15:threadingInfo xmlns:p15="http://schemas.microsoft.com/office/powerpoint/2012/main" timeZoneBias="420"/>
      </p:ext>
    </p:extLst>
  </p:cm>
</p:cmLst>
</file>

<file path=ppt/comments/comment5.xml><?xml version="1.0" encoding="utf-8"?>
<p:cmLst xmlns:a="http://schemas.openxmlformats.org/drawingml/2006/main" xmlns:r="http://schemas.openxmlformats.org/officeDocument/2006/relationships" xmlns:p="http://schemas.openxmlformats.org/presentationml/2006/main">
  <p:cm authorId="3" dt="2020-06-13T06:17:27.645" idx="4">
    <p:pos x="2426" y="1451"/>
    <p:text>Your problem statement is aligned.</p:text>
    <p:extLst>
      <p:ext uri="{C676402C-5697-4E1C-873F-D02D1690AC5C}">
        <p15:threadingInfo xmlns:p15="http://schemas.microsoft.com/office/powerpoint/2012/main" timeZoneBias="420"/>
      </p:ext>
    </p:extLst>
  </p:cm>
</p:cmLst>
</file>

<file path=ppt/comments/comment6.xml><?xml version="1.0" encoding="utf-8"?>
<p:cmLst xmlns:a="http://schemas.openxmlformats.org/drawingml/2006/main" xmlns:r="http://schemas.openxmlformats.org/officeDocument/2006/relationships" xmlns:p="http://schemas.openxmlformats.org/presentationml/2006/main">
  <p:cm authorId="3" dt="2020-06-13T06:22:12.437" idx="6">
    <p:pos x="2581" y="3589"/>
    <p:text>Aligned with your PS &amp; Purpose.</p:text>
    <p:extLst>
      <p:ext uri="{C676402C-5697-4E1C-873F-D02D1690AC5C}">
        <p15:threadingInfo xmlns:p15="http://schemas.microsoft.com/office/powerpoint/2012/main" timeZoneBias="420"/>
      </p:ext>
    </p:extLst>
  </p:cm>
</p:cmLst>
</file>

<file path=ppt/comments/comment7.xml><?xml version="1.0" encoding="utf-8"?>
<p:cmLst xmlns:a="http://schemas.openxmlformats.org/drawingml/2006/main" xmlns:r="http://schemas.openxmlformats.org/officeDocument/2006/relationships" xmlns:p="http://schemas.openxmlformats.org/presentationml/2006/main">
  <p:cm authorId="3" dt="2020-06-13T06:23:36.121" idx="7">
    <p:pos x="3046" y="986"/>
    <p:text>The prospectus rubric will have additional response items.....be sure you follow your rubric.</p:text>
    <p:extLst>
      <p:ext uri="{C676402C-5697-4E1C-873F-D02D1690AC5C}">
        <p15:threadingInfo xmlns:p15="http://schemas.microsoft.com/office/powerpoint/2012/main" timeZoneBias="420"/>
      </p:ext>
    </p:extLst>
  </p:cm>
</p:cmLst>
</file>

<file path=ppt/comments/comment8.xml><?xml version="1.0" encoding="utf-8"?>
<p:cmLst xmlns:a="http://schemas.openxmlformats.org/drawingml/2006/main" xmlns:r="http://schemas.openxmlformats.org/officeDocument/2006/relationships" xmlns:p="http://schemas.openxmlformats.org/presentationml/2006/main">
  <p:cm authorId="3" dt="2020-06-13T06:24:31.024" idx="8">
    <p:pos x="2404" y="3534"/>
    <p:text>Keeping this general for purpose of your PPT presentation is accurate.  Your plan for doing this in your proposal will be determined prior to IRB approval in order to follow reqruitment guidelines.</p:text>
    <p:extLst>
      <p:ext uri="{C676402C-5697-4E1C-873F-D02D1690AC5C}">
        <p15:threadingInfo xmlns:p15="http://schemas.microsoft.com/office/powerpoint/2012/main" timeZoneBias="420"/>
      </p:ext>
    </p:extLst>
  </p:cm>
</p:cmLst>
</file>

<file path=ppt/comments/comment9.xml><?xml version="1.0" encoding="utf-8"?>
<p:cmLst xmlns:a="http://schemas.openxmlformats.org/drawingml/2006/main" xmlns:r="http://schemas.openxmlformats.org/officeDocument/2006/relationships" xmlns:p="http://schemas.openxmlformats.org/presentationml/2006/main">
  <p:cm authorId="3" dt="2020-06-13T06:27:05.845" idx="9">
    <p:pos x="4320" y="1584"/>
    <p:text>Transcription process will need to be determined.</p:text>
    <p:extLst>
      <p:ext uri="{C676402C-5697-4E1C-873F-D02D1690AC5C}">
        <p15:threadingInfo xmlns:p15="http://schemas.microsoft.com/office/powerpoint/2012/main" timeZoneBias="42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wrap="square" lIns="91440" tIns="45720" rIns="91440" bIns="45720" numCol="1" anchor="t" anchorCtr="0" compatLnSpc="1">
            <a:prstTxWarp prst="textNoShape">
              <a:avLst/>
            </a:prstTxWarp>
          </a:bodyPr>
          <a:lstStyle>
            <a:lvl1pPr eaLnBrk="1" hangingPunct="1">
              <a:defRPr sz="1200"/>
            </a:lvl1pPr>
          </a:lstStyle>
          <a:p>
            <a:pPr>
              <a:defRPr/>
            </a:pPr>
            <a:endParaRPr lang="en-US" altLang="en-US" dirty="0"/>
          </a:p>
        </p:txBody>
      </p:sp>
      <p:sp>
        <p:nvSpPr>
          <p:cNvPr id="3" name="Date Placeholder 2"/>
          <p:cNvSpPr>
            <a:spLocks noGrp="1"/>
          </p:cNvSpPr>
          <p:nvPr>
            <p:ph type="dt" sz="quarter" idx="1"/>
          </p:nvPr>
        </p:nvSpPr>
        <p:spPr>
          <a:xfrm>
            <a:off x="3884613" y="0"/>
            <a:ext cx="2971800" cy="458788"/>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fld id="{91568992-772A-4368-9170-42D2D295C3F5}" type="datetimeFigureOut">
              <a:rPr lang="en-US" altLang="en-US"/>
              <a:pPr>
                <a:defRPr/>
              </a:pPr>
              <a:t>6/13/2020</a:t>
            </a:fld>
            <a:endParaRPr lang="en-US" altLang="en-US" dirty="0"/>
          </a:p>
        </p:txBody>
      </p:sp>
      <p:sp>
        <p:nvSpPr>
          <p:cNvPr id="4" name="Footer Placeholder 3"/>
          <p:cNvSpPr>
            <a:spLocks noGrp="1"/>
          </p:cNvSpPr>
          <p:nvPr>
            <p:ph type="ftr" sz="quarter" idx="2"/>
          </p:nvPr>
        </p:nvSpPr>
        <p:spPr>
          <a:xfrm>
            <a:off x="0" y="8685213"/>
            <a:ext cx="2971800" cy="458787"/>
          </a:xfrm>
          <a:prstGeom prst="rect">
            <a:avLst/>
          </a:prstGeom>
        </p:spPr>
        <p:txBody>
          <a:bodyPr vert="horz" wrap="square" lIns="91440" tIns="45720" rIns="91440" bIns="45720" numCol="1" anchor="b" anchorCtr="0" compatLnSpc="1">
            <a:prstTxWarp prst="textNoShape">
              <a:avLst/>
            </a:prstTxWarp>
          </a:bodyPr>
          <a:lstStyle>
            <a:lvl1pPr eaLnBrk="1" hangingPunct="1">
              <a:defRPr sz="1200"/>
            </a:lvl1pPr>
          </a:lstStyle>
          <a:p>
            <a:pPr>
              <a:defRPr/>
            </a:pPr>
            <a:endParaRPr lang="en-US" altLang="en-US" dirty="0"/>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477DB97A-0124-4ED6-B633-45A09FD2F36A}" type="slidenum">
              <a:rPr lang="en-US" altLang="en-US"/>
              <a:pPr>
                <a:defRPr/>
              </a:pPr>
              <a:t>‹#›</a:t>
            </a:fld>
            <a:endParaRPr lang="en-US" altLang="en-US" dirty="0"/>
          </a:p>
        </p:txBody>
      </p:sp>
    </p:spTree>
    <p:extLst>
      <p:ext uri="{BB962C8B-B14F-4D97-AF65-F5344CB8AC3E}">
        <p14:creationId xmlns:p14="http://schemas.microsoft.com/office/powerpoint/2010/main" val="331362977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1"/>
          <p:cNvSpPr>
            <a:spLocks noGrp="1" noRot="1" noChangeAspect="1" noChangeArrowheads="1" noTextEdit="1"/>
          </p:cNvSpPr>
          <p:nvPr>
            <p:ph type="sldImg"/>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10242" name="Rectangle 2"/>
          <p:cNvSpPr>
            <a:spLocks noGrp="1" noChangeArrowheads="1"/>
          </p:cNvSpPr>
          <p:nvPr>
            <p:ph type="body" sz="quarter" idx="1"/>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txBody>
          <a:bodyPr vert="horz" wrap="square" lIns="91440" tIns="45720" rIns="91440" bIns="45720" numCol="1" anchor="t" anchorCtr="0" compatLnSpc="1">
            <a:prstTxWarp prst="textNoShape">
              <a:avLst/>
            </a:prstTxWarp>
          </a:bodyPr>
          <a:lstStyle/>
          <a:p>
            <a:pPr lvl="0"/>
            <a:r>
              <a:rPr lang="en-US" altLang="en-US" noProof="0"/>
              <a:t>Click to edit Master text styles</a:t>
            </a:r>
          </a:p>
          <a:p>
            <a:pPr lvl="1"/>
            <a:r>
              <a:rPr lang="en-US" altLang="en-US" noProof="0"/>
              <a:t>Second level</a:t>
            </a:r>
          </a:p>
          <a:p>
            <a:pPr lvl="2"/>
            <a:r>
              <a:rPr lang="en-US" altLang="en-US" noProof="0"/>
              <a:t>Third level</a:t>
            </a:r>
          </a:p>
          <a:p>
            <a:pPr lvl="3"/>
            <a:r>
              <a:rPr lang="en-US" altLang="en-US" noProof="0"/>
              <a:t>Fourth level</a:t>
            </a:r>
          </a:p>
          <a:p>
            <a:pPr lvl="4"/>
            <a:r>
              <a:rPr lang="en-US" altLang="en-US" noProof="0"/>
              <a:t>Fifth level</a:t>
            </a:r>
          </a:p>
        </p:txBody>
      </p:sp>
    </p:spTree>
    <p:extLst>
      <p:ext uri="{BB962C8B-B14F-4D97-AF65-F5344CB8AC3E}">
        <p14:creationId xmlns:p14="http://schemas.microsoft.com/office/powerpoint/2010/main" val="3802157903"/>
      </p:ext>
    </p:extLst>
  </p:cSld>
  <p:clrMap bg1="lt1" tx1="dk1" bg2="lt2" tx2="dk2" accent1="accent1" accent2="accent2" accent3="accent3" accent4="accent4" accent5="accent5" accent6="accent6" hlink="hlink" folHlink="folHlink"/>
  <p:notesStyle>
    <a:lvl1pPr algn="l" rtl="0" eaLnBrk="0" fontAlgn="base" hangingPunct="0">
      <a:spcBef>
        <a:spcPct val="0"/>
      </a:spcBef>
      <a:spcAft>
        <a:spcPct val="0"/>
      </a:spcAft>
      <a:defRPr sz="1200" kern="1200">
        <a:solidFill>
          <a:schemeClr val="tx1"/>
        </a:solidFill>
        <a:latin typeface="Gill Sans" charset="0"/>
        <a:ea typeface="+mn-ea"/>
        <a:cs typeface="+mn-cs"/>
      </a:defRPr>
    </a:lvl1pPr>
    <a:lvl2pPr marL="457200" algn="l" rtl="0" eaLnBrk="0" fontAlgn="base" hangingPunct="0">
      <a:spcBef>
        <a:spcPct val="0"/>
      </a:spcBef>
      <a:spcAft>
        <a:spcPct val="0"/>
      </a:spcAft>
      <a:defRPr sz="1200" kern="1200">
        <a:solidFill>
          <a:schemeClr val="tx1"/>
        </a:solidFill>
        <a:latin typeface="Gill Sans" charset="0"/>
        <a:ea typeface="+mn-ea"/>
        <a:cs typeface="+mn-cs"/>
      </a:defRPr>
    </a:lvl2pPr>
    <a:lvl3pPr marL="914400" algn="l" rtl="0" eaLnBrk="0" fontAlgn="base" hangingPunct="0">
      <a:spcBef>
        <a:spcPct val="0"/>
      </a:spcBef>
      <a:spcAft>
        <a:spcPct val="0"/>
      </a:spcAft>
      <a:defRPr sz="1200" kern="1200">
        <a:solidFill>
          <a:schemeClr val="tx1"/>
        </a:solidFill>
        <a:latin typeface="Gill Sans" charset="0"/>
        <a:ea typeface="+mn-ea"/>
        <a:cs typeface="+mn-cs"/>
      </a:defRPr>
    </a:lvl3pPr>
    <a:lvl4pPr marL="1371600" algn="l" rtl="0" eaLnBrk="0" fontAlgn="base" hangingPunct="0">
      <a:spcBef>
        <a:spcPct val="0"/>
      </a:spcBef>
      <a:spcAft>
        <a:spcPct val="0"/>
      </a:spcAft>
      <a:defRPr sz="1200" kern="1200">
        <a:solidFill>
          <a:schemeClr val="tx1"/>
        </a:solidFill>
        <a:latin typeface="Gill Sans" charset="0"/>
        <a:ea typeface="+mn-ea"/>
        <a:cs typeface="+mn-cs"/>
      </a:defRPr>
    </a:lvl4pPr>
    <a:lvl5pPr marL="1828800" algn="l" rtl="0" eaLnBrk="0" fontAlgn="base" hangingPunct="0">
      <a:spcBef>
        <a:spcPct val="0"/>
      </a:spcBef>
      <a:spcAft>
        <a:spcPct val="0"/>
      </a:spcAft>
      <a:defRPr sz="1200" kern="1200">
        <a:solidFill>
          <a:schemeClr val="tx1"/>
        </a:solidFill>
        <a:latin typeface="Gill Sans"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3" Type="http://schemas.openxmlformats.org/officeDocument/2006/relationships/hyperlink" Target="https://www.researchgate.net/publication/269930410_Thematic_analysis" TargetMode="External"/><Relationship Id="rId2" Type="http://schemas.openxmlformats.org/officeDocument/2006/relationships/slide" Target="../slides/slide21.xml"/><Relationship Id="rId1" Type="http://schemas.openxmlformats.org/officeDocument/2006/relationships/notesMaster" Target="../notesMasters/notesMaster1.xml"/><Relationship Id="rId4" Type="http://schemas.openxmlformats.org/officeDocument/2006/relationships/hyperlink" Target="https://core.ac.uk/download/pdf/1347976.pdf" TargetMode="Externa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is a shortened version of the presentation you will use for defending their Prospectus or Proposal. This will operate as an excellent guide for development of your Proposal </a:t>
            </a:r>
          </a:p>
        </p:txBody>
      </p:sp>
      <p:sp>
        <p:nvSpPr>
          <p:cNvPr id="4" name="Slide Number Placeholder 3"/>
          <p:cNvSpPr>
            <a:spLocks noGrp="1"/>
          </p:cNvSpPr>
          <p:nvPr>
            <p:ph type="sldNum" sz="quarter" idx="10"/>
          </p:nvPr>
        </p:nvSpPr>
        <p:spPr>
          <a:xfrm>
            <a:off x="3884613" y="8685213"/>
            <a:ext cx="2971800" cy="458787"/>
          </a:xfrm>
          <a:prstGeom prst="rect">
            <a:avLst/>
          </a:prstGeom>
        </p:spPr>
        <p:txBody>
          <a:bodyPr/>
          <a:lstStyle/>
          <a:p>
            <a:fld id="{1160AC42-3A3E-4B8E-9606-9E8981D63CA6}" type="slidenum">
              <a:rPr lang="en-US" smtClean="0"/>
              <a:t>1</a:t>
            </a:fld>
            <a:endParaRPr lang="en-US" dirty="0"/>
          </a:p>
        </p:txBody>
      </p:sp>
    </p:spTree>
    <p:extLst>
      <p:ext uri="{BB962C8B-B14F-4D97-AF65-F5344CB8AC3E}">
        <p14:creationId xmlns:p14="http://schemas.microsoft.com/office/powerpoint/2010/main" val="162764918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section is not used in the Prospectus document.  It IS in the Proposal in some of the rubric sections. However it is important to define for data collection.  It is then used to develop paragraphs throughout the proposal in Chapters 1 and 3. </a:t>
            </a:r>
          </a:p>
          <a:p>
            <a:endParaRPr lang="en-US" dirty="0"/>
          </a:p>
          <a:p>
            <a:pPr marL="0" marR="0" lvl="0" indent="0" algn="l" defTabSz="914400" rtl="0" eaLnBrk="0" fontAlgn="base" latinLnBrk="0" hangingPunct="0">
              <a:lnSpc>
                <a:spcPct val="100000"/>
              </a:lnSpc>
              <a:spcBef>
                <a:spcPct val="0"/>
              </a:spcBef>
              <a:spcAft>
                <a:spcPct val="0"/>
              </a:spcAft>
              <a:buClrTx/>
              <a:buSzTx/>
              <a:buFontTx/>
              <a:buNone/>
              <a:tabLst/>
              <a:defRPr/>
            </a:pPr>
            <a:r>
              <a:rPr lang="en-US" dirty="0"/>
              <a:t>Please include a cited definition for each of these and then apply. </a:t>
            </a:r>
          </a:p>
          <a:p>
            <a:endParaRPr lang="en-US" dirty="0"/>
          </a:p>
        </p:txBody>
      </p:sp>
      <p:sp>
        <p:nvSpPr>
          <p:cNvPr id="4" name="Slide Number Placeholder 3"/>
          <p:cNvSpPr>
            <a:spLocks noGrp="1"/>
          </p:cNvSpPr>
          <p:nvPr>
            <p:ph type="sldNum" sz="quarter" idx="5"/>
          </p:nvPr>
        </p:nvSpPr>
        <p:spPr>
          <a:xfrm>
            <a:off x="3884613" y="8685213"/>
            <a:ext cx="2971800" cy="458787"/>
          </a:xfrm>
          <a:prstGeom prst="rect">
            <a:avLst/>
          </a:prstGeom>
        </p:spPr>
        <p:txBody>
          <a:bodyPr/>
          <a:lstStyle/>
          <a:p>
            <a:fld id="{1160AC42-3A3E-4B8E-9606-9E8981D63CA6}" type="slidenum">
              <a:rPr lang="en-US" smtClean="0"/>
              <a:t>11</a:t>
            </a:fld>
            <a:endParaRPr lang="en-US" dirty="0"/>
          </a:p>
        </p:txBody>
      </p:sp>
    </p:spTree>
    <p:extLst>
      <p:ext uri="{BB962C8B-B14F-4D97-AF65-F5344CB8AC3E}">
        <p14:creationId xmlns:p14="http://schemas.microsoft.com/office/powerpoint/2010/main" val="255041560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Prospectus: The approach on this slide is used to justify the methodology using methodology article and resources</a:t>
            </a:r>
          </a:p>
          <a:p>
            <a:r>
              <a:rPr lang="en-US" dirty="0"/>
              <a:t>Proposal: The information presented on this slide is used to develop one of the three paragraphs comprising the methodology section.  In addition a second paragraph is added justifying why the opposite methodology is not as appropriate. This second paragraph uses the same argument/citation structure with the arguments and citations coming from methodology articles and books. A third paragraph is developed that uses similar and related empirical articles to justify the proposed methodology for the study.</a:t>
            </a:r>
          </a:p>
          <a:p>
            <a:endParaRPr lang="en-US" dirty="0"/>
          </a:p>
          <a:p>
            <a:r>
              <a:rPr lang="en-US" dirty="0"/>
              <a:t>Here you are to define BOTH methods with citations and then present your argument for why you have chosen the one you have. </a:t>
            </a:r>
          </a:p>
          <a:p>
            <a:endParaRPr lang="en-US" dirty="0"/>
          </a:p>
          <a:p>
            <a:r>
              <a:rPr lang="en-US" sz="1200" b="1" i="0" u="none" strike="noStrike" kern="1200" dirty="0">
                <a:solidFill>
                  <a:schemeClr val="tx1"/>
                </a:solidFill>
                <a:effectLst/>
                <a:latin typeface="Gill Sans" charset="0"/>
                <a:ea typeface="+mn-ea"/>
                <a:cs typeface="+mn-cs"/>
              </a:rPr>
              <a:t>Justification of methodology</a:t>
            </a:r>
            <a:endParaRPr lang="en-US" sz="1200" b="0" i="0" u="none" strike="noStrike" kern="1200" dirty="0">
              <a:solidFill>
                <a:schemeClr val="tx1"/>
              </a:solidFill>
              <a:effectLst/>
              <a:latin typeface="Gill Sans" charset="0"/>
              <a:ea typeface="+mn-ea"/>
              <a:cs typeface="+mn-cs"/>
            </a:endParaRPr>
          </a:p>
          <a:p>
            <a:r>
              <a:rPr lang="en-US" sz="1200" b="0" i="0" u="none" strike="noStrike" kern="1200" dirty="0">
                <a:solidFill>
                  <a:schemeClr val="tx1"/>
                </a:solidFill>
                <a:effectLst/>
                <a:latin typeface="Gill Sans" charset="0"/>
                <a:ea typeface="+mn-ea"/>
                <a:cs typeface="+mn-cs"/>
              </a:rPr>
              <a:t>Write up one paragraph beginning with the topic sentence:  The optimal methodology for this study OR The best methodology for this study to address the problem statement is:  </a:t>
            </a:r>
          </a:p>
          <a:p>
            <a:r>
              <a:rPr lang="en-US" sz="1200" b="0" i="0" u="none" strike="noStrike" kern="1200" dirty="0">
                <a:solidFill>
                  <a:schemeClr val="tx1"/>
                </a:solidFill>
                <a:effectLst/>
                <a:latin typeface="Gill Sans" charset="0"/>
                <a:ea typeface="+mn-ea"/>
                <a:cs typeface="+mn-cs"/>
              </a:rPr>
              <a:t>Then in the paragraph, present a series of arguments specific to their study with each argument having an argument statement as to its relevance to the study—with each of those arguments being supported by a citation from one author in a separate sentence.</a:t>
            </a:r>
          </a:p>
          <a:p>
            <a:r>
              <a:rPr lang="en-US" sz="1200" b="0" i="0" u="none" strike="noStrike" kern="1200" dirty="0">
                <a:solidFill>
                  <a:schemeClr val="tx1"/>
                </a:solidFill>
                <a:effectLst/>
                <a:latin typeface="Gill Sans" charset="0"/>
                <a:ea typeface="+mn-ea"/>
                <a:cs typeface="+mn-cs"/>
              </a:rPr>
              <a:t> </a:t>
            </a:r>
          </a:p>
          <a:p>
            <a:r>
              <a:rPr lang="en-US" sz="1200" b="0" i="0" u="none" strike="noStrike" kern="1200" dirty="0">
                <a:solidFill>
                  <a:schemeClr val="tx1"/>
                </a:solidFill>
                <a:effectLst/>
                <a:latin typeface="Gill Sans" charset="0"/>
                <a:ea typeface="+mn-ea"/>
                <a:cs typeface="+mn-cs"/>
              </a:rPr>
              <a:t>For example here are two pairs or arguments for the justification of the methodology:</a:t>
            </a:r>
          </a:p>
          <a:p>
            <a:r>
              <a:rPr lang="en-US" sz="1200" b="0" i="0" u="none" strike="noStrike" kern="1200" dirty="0">
                <a:solidFill>
                  <a:schemeClr val="tx1"/>
                </a:solidFill>
                <a:effectLst/>
                <a:latin typeface="Gill Sans" charset="0"/>
                <a:ea typeface="+mn-ea"/>
                <a:cs typeface="+mn-cs"/>
              </a:rPr>
              <a:t> </a:t>
            </a:r>
          </a:p>
          <a:p>
            <a:r>
              <a:rPr lang="en-US" sz="1200" b="0" i="0" u="none" strike="noStrike" kern="1200" dirty="0">
                <a:solidFill>
                  <a:schemeClr val="tx1"/>
                </a:solidFill>
                <a:effectLst/>
                <a:latin typeface="Gill Sans" charset="0"/>
                <a:ea typeface="+mn-ea"/>
                <a:cs typeface="+mn-cs"/>
              </a:rPr>
              <a:t>This study will be examining the relationship between two variables that can be quantified, which include social isolation of students and their GPA.  According to AUTHOR X (2012), </a:t>
            </a:r>
            <a:r>
              <a:rPr lang="en-US" sz="1200" b="0" i="0" u="none" strike="noStrike" kern="1200" dirty="0" err="1">
                <a:solidFill>
                  <a:schemeClr val="tx1"/>
                </a:solidFill>
                <a:effectLst/>
                <a:latin typeface="Gill Sans" charset="0"/>
                <a:ea typeface="+mn-ea"/>
                <a:cs typeface="+mn-cs"/>
              </a:rPr>
              <a:t>quantitive</a:t>
            </a:r>
            <a:r>
              <a:rPr lang="en-US" sz="1200" b="0" i="0" u="none" strike="noStrike" kern="1200" dirty="0">
                <a:solidFill>
                  <a:schemeClr val="tx1"/>
                </a:solidFill>
                <a:effectLst/>
                <a:latin typeface="Gill Sans" charset="0"/>
                <a:ea typeface="+mn-ea"/>
                <a:cs typeface="+mn-cs"/>
              </a:rPr>
              <a:t> approach is used when examining the relationship between two or more variables. In this study social isolation can be quantified by using a validated instrument measuring the level of social isolation and GPA can be collected on an interval scale from the school’s database.  As Johnston(2017) recommended quantitative</a:t>
            </a:r>
            <a:r>
              <a:rPr lang="en-US" sz="1200" b="0" i="0" u="sng" strike="noStrike" kern="1200" dirty="0">
                <a:solidFill>
                  <a:schemeClr val="tx1"/>
                </a:solidFill>
                <a:effectLst/>
                <a:latin typeface="Gill Sans" charset="0"/>
                <a:ea typeface="+mn-ea"/>
                <a:cs typeface="+mn-cs"/>
              </a:rPr>
              <a:t> research is used when the variables can be quantified.  ETC</a:t>
            </a:r>
            <a:endParaRPr lang="en-US" sz="1200" b="0" i="0" u="none" strike="noStrike" kern="1200" dirty="0">
              <a:solidFill>
                <a:schemeClr val="tx1"/>
              </a:solidFill>
              <a:effectLst/>
              <a:latin typeface="Gill Sans" charset="0"/>
              <a:ea typeface="+mn-ea"/>
              <a:cs typeface="+mn-cs"/>
            </a:endParaRPr>
          </a:p>
          <a:p>
            <a:endParaRPr lang="en-US" dirty="0"/>
          </a:p>
          <a:p>
            <a:endParaRPr lang="en-US" dirty="0"/>
          </a:p>
        </p:txBody>
      </p:sp>
      <p:sp>
        <p:nvSpPr>
          <p:cNvPr id="4" name="Slide Number Placeholder 3"/>
          <p:cNvSpPr>
            <a:spLocks noGrp="1"/>
          </p:cNvSpPr>
          <p:nvPr>
            <p:ph type="sldNum" sz="quarter" idx="5"/>
          </p:nvPr>
        </p:nvSpPr>
        <p:spPr>
          <a:xfrm>
            <a:off x="3884613" y="8685213"/>
            <a:ext cx="2971800" cy="458787"/>
          </a:xfrm>
          <a:prstGeom prst="rect">
            <a:avLst/>
          </a:prstGeom>
        </p:spPr>
        <p:txBody>
          <a:bodyPr/>
          <a:lstStyle/>
          <a:p>
            <a:fld id="{1160AC42-3A3E-4B8E-9606-9E8981D63CA6}" type="slidenum">
              <a:rPr lang="en-US" smtClean="0"/>
              <a:t>12</a:t>
            </a:fld>
            <a:endParaRPr lang="en-US" dirty="0"/>
          </a:p>
        </p:txBody>
      </p:sp>
    </p:spTree>
    <p:extLst>
      <p:ext uri="{BB962C8B-B14F-4D97-AF65-F5344CB8AC3E}">
        <p14:creationId xmlns:p14="http://schemas.microsoft.com/office/powerpoint/2010/main" val="359558875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Prospectus: The format and approach on this slide is used to develop the one paragraph argument for the proposed design for the Prospectus</a:t>
            </a:r>
          </a:p>
          <a:p>
            <a:r>
              <a:rPr lang="en-US" dirty="0"/>
              <a:t>Proposal: When doing the proposal the approach shown on this slide is used to develop the first paragraph/section.  Then there are a series of short paragraphs (3-4 sentences) that argue as to why the alternative designs are not as appropriate for the study</a:t>
            </a:r>
          </a:p>
          <a:p>
            <a:endParaRPr lang="en-US" dirty="0"/>
          </a:p>
          <a:p>
            <a:pPr marL="0" marR="0" lvl="0" indent="0" algn="l" defTabSz="914400" rtl="0" eaLnBrk="0" fontAlgn="base" latinLnBrk="0" hangingPunct="0">
              <a:lnSpc>
                <a:spcPct val="100000"/>
              </a:lnSpc>
              <a:spcBef>
                <a:spcPct val="0"/>
              </a:spcBef>
              <a:spcAft>
                <a:spcPct val="0"/>
              </a:spcAft>
              <a:buClrTx/>
              <a:buSzTx/>
              <a:buFontTx/>
              <a:buNone/>
              <a:tabLst/>
              <a:defRPr/>
            </a:pPr>
            <a:r>
              <a:rPr lang="en-US" dirty="0"/>
              <a:t>Here you are to define with citations ALL five of the designs available to you and then defend your choice. </a:t>
            </a:r>
          </a:p>
          <a:p>
            <a:endParaRPr lang="en-US" dirty="0"/>
          </a:p>
        </p:txBody>
      </p:sp>
      <p:sp>
        <p:nvSpPr>
          <p:cNvPr id="4" name="Slide Number Placeholder 3"/>
          <p:cNvSpPr>
            <a:spLocks noGrp="1"/>
          </p:cNvSpPr>
          <p:nvPr>
            <p:ph type="sldNum" sz="quarter" idx="5"/>
          </p:nvPr>
        </p:nvSpPr>
        <p:spPr>
          <a:xfrm>
            <a:off x="3884613" y="8685213"/>
            <a:ext cx="2971800" cy="458787"/>
          </a:xfrm>
          <a:prstGeom prst="rect">
            <a:avLst/>
          </a:prstGeom>
        </p:spPr>
        <p:txBody>
          <a:bodyPr/>
          <a:lstStyle/>
          <a:p>
            <a:fld id="{1160AC42-3A3E-4B8E-9606-9E8981D63CA6}" type="slidenum">
              <a:rPr lang="en-US" smtClean="0"/>
              <a:t>13</a:t>
            </a:fld>
            <a:endParaRPr lang="en-US" dirty="0"/>
          </a:p>
        </p:txBody>
      </p:sp>
    </p:spTree>
    <p:extLst>
      <p:ext uri="{BB962C8B-B14F-4D97-AF65-F5344CB8AC3E}">
        <p14:creationId xmlns:p14="http://schemas.microsoft.com/office/powerpoint/2010/main" val="260905849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Prospectus: This outline is used in the Prospectus.  This outline is then used to develop the section on Sources</a:t>
            </a:r>
            <a:r>
              <a:rPr lang="en-US" baseline="0" dirty="0"/>
              <a:t> of Data </a:t>
            </a:r>
            <a:r>
              <a:rPr lang="en-US" dirty="0"/>
              <a:t>in Chapter 3 in the Proposal. </a:t>
            </a:r>
          </a:p>
          <a:p>
            <a:endParaRPr lang="en-US" dirty="0"/>
          </a:p>
        </p:txBody>
      </p:sp>
      <p:sp>
        <p:nvSpPr>
          <p:cNvPr id="4" name="Slide Number Placeholder 3"/>
          <p:cNvSpPr>
            <a:spLocks noGrp="1"/>
          </p:cNvSpPr>
          <p:nvPr>
            <p:ph type="sldNum" sz="quarter" idx="5"/>
          </p:nvPr>
        </p:nvSpPr>
        <p:spPr>
          <a:xfrm>
            <a:off x="3884613" y="8685213"/>
            <a:ext cx="2971800" cy="458787"/>
          </a:xfrm>
          <a:prstGeom prst="rect">
            <a:avLst/>
          </a:prstGeom>
        </p:spPr>
        <p:txBody>
          <a:bodyPr/>
          <a:lstStyle/>
          <a:p>
            <a:fld id="{1160AC42-3A3E-4B8E-9606-9E8981D63CA6}" type="slidenum">
              <a:rPr lang="en-US" smtClean="0"/>
              <a:t>14</a:t>
            </a:fld>
            <a:endParaRPr lang="en-US" dirty="0"/>
          </a:p>
        </p:txBody>
      </p:sp>
    </p:spTree>
    <p:extLst>
      <p:ext uri="{BB962C8B-B14F-4D97-AF65-F5344CB8AC3E}">
        <p14:creationId xmlns:p14="http://schemas.microsoft.com/office/powerpoint/2010/main" val="90523610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Prospectus: This outline is used in the Prospectus.  This outline is then used to develop the section on Sources</a:t>
            </a:r>
            <a:r>
              <a:rPr lang="en-US" baseline="0" dirty="0"/>
              <a:t> of Data </a:t>
            </a:r>
            <a:r>
              <a:rPr lang="en-US" dirty="0"/>
              <a:t>in Chapter 3 in the Proposal. </a:t>
            </a:r>
          </a:p>
          <a:p>
            <a:endParaRPr lang="en-US" dirty="0"/>
          </a:p>
          <a:p>
            <a:r>
              <a:rPr lang="en-US" dirty="0"/>
              <a:t>For example </a:t>
            </a:r>
          </a:p>
          <a:p>
            <a:r>
              <a:rPr lang="en-US" dirty="0"/>
              <a:t>Questionnaire Structure: </a:t>
            </a:r>
          </a:p>
          <a:p>
            <a:r>
              <a:rPr lang="en-US" dirty="0"/>
              <a:t>Include: 1) informed consent, 2) demographic questions (what type), 3) Content questions (what type —Likert, open ended, multiple choice, </a:t>
            </a:r>
            <a:r>
              <a:rPr lang="en-US" dirty="0" err="1"/>
              <a:t>etc</a:t>
            </a:r>
            <a:r>
              <a:rPr lang="en-US" dirty="0"/>
              <a:t>), 4) Invitation to participate in the next level of data collection.</a:t>
            </a:r>
          </a:p>
          <a:p>
            <a:endParaRPr lang="en-US" dirty="0"/>
          </a:p>
          <a:p>
            <a:r>
              <a:rPr lang="en-US" dirty="0"/>
              <a:t>Interview Structure: </a:t>
            </a:r>
          </a:p>
          <a:p>
            <a:r>
              <a:rPr lang="en-US" dirty="0"/>
              <a:t>The semi-structured interviews contain open-ended questions related to the research questions with opportunities to ask follow-up questions allowing the participants to provide additional information. </a:t>
            </a:r>
          </a:p>
          <a:p>
            <a:endParaRPr lang="en-US" dirty="0"/>
          </a:p>
          <a:p>
            <a:endParaRPr lang="en-US" dirty="0"/>
          </a:p>
          <a:p>
            <a:endParaRPr lang="en-US" dirty="0"/>
          </a:p>
        </p:txBody>
      </p:sp>
      <p:sp>
        <p:nvSpPr>
          <p:cNvPr id="4" name="Slide Number Placeholder 3"/>
          <p:cNvSpPr>
            <a:spLocks noGrp="1"/>
          </p:cNvSpPr>
          <p:nvPr>
            <p:ph type="sldNum" sz="quarter" idx="5"/>
          </p:nvPr>
        </p:nvSpPr>
        <p:spPr>
          <a:xfrm>
            <a:off x="3884613" y="8685213"/>
            <a:ext cx="2971800" cy="458787"/>
          </a:xfrm>
          <a:prstGeom prst="rect">
            <a:avLst/>
          </a:prstGeom>
        </p:spPr>
        <p:txBody>
          <a:bodyPr/>
          <a:lstStyle/>
          <a:p>
            <a:fld id="{1160AC42-3A3E-4B8E-9606-9E8981D63CA6}" type="slidenum">
              <a:rPr lang="en-US" smtClean="0"/>
              <a:t>15</a:t>
            </a:fld>
            <a:endParaRPr lang="en-US" dirty="0"/>
          </a:p>
        </p:txBody>
      </p:sp>
    </p:spTree>
    <p:extLst>
      <p:ext uri="{BB962C8B-B14F-4D97-AF65-F5344CB8AC3E}">
        <p14:creationId xmlns:p14="http://schemas.microsoft.com/office/powerpoint/2010/main" val="407542063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There are four separate slides that will comprise the data collection section in the Prospectus and the proposal. Please do not alter the names on the slides. Modify each bullet point to be specific to your study and if you do not believe the bullet is relevant for your study put in a statement justifying this.  Also please do not change the order of the fours data collection slides or the bullets within them.  It is important to show the bullets in the order in which they would occur.  This first slide only discusses all of the permissions required. When moving these slides into your documents keep the title shown right above the bullets which is “Required permissions/approvals”</a:t>
            </a:r>
          </a:p>
          <a:p>
            <a:r>
              <a:rPr lang="en-US" dirty="0"/>
              <a:t>NOTE: These set of four slides are used in outline format in the Prospectus. They then provide the outline for the Data Collection section in Chapter 3 in the Proposal. </a:t>
            </a:r>
          </a:p>
        </p:txBody>
      </p:sp>
      <p:sp>
        <p:nvSpPr>
          <p:cNvPr id="4" name="Slide Number Placeholder 3"/>
          <p:cNvSpPr>
            <a:spLocks noGrp="1"/>
          </p:cNvSpPr>
          <p:nvPr>
            <p:ph type="sldNum" sz="quarter" idx="5"/>
          </p:nvPr>
        </p:nvSpPr>
        <p:spPr>
          <a:xfrm>
            <a:off x="3884613" y="8685213"/>
            <a:ext cx="2971800" cy="458787"/>
          </a:xfrm>
          <a:prstGeom prst="rect">
            <a:avLst/>
          </a:prstGeom>
        </p:spPr>
        <p:txBody>
          <a:bodyPr/>
          <a:lstStyle/>
          <a:p>
            <a:fld id="{1160AC42-3A3E-4B8E-9606-9E8981D63CA6}" type="slidenum">
              <a:rPr lang="en-US" smtClean="0"/>
              <a:t>16</a:t>
            </a:fld>
            <a:endParaRPr lang="en-US" dirty="0"/>
          </a:p>
        </p:txBody>
      </p:sp>
    </p:spTree>
    <p:extLst>
      <p:ext uri="{BB962C8B-B14F-4D97-AF65-F5344CB8AC3E}">
        <p14:creationId xmlns:p14="http://schemas.microsoft.com/office/powerpoint/2010/main" val="208023515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There are four separate slides that will comprise the data collection section in the Prospectus and the proposal. Please do not alter the names on the slides. Modify each bullet point to be specific to your study and if you do not believe the bullet is relevant for your study put in a statement justifying this.  Also please do not change the order of the four data collection slides or the bullets within them.  It is important to show the bullets in the order in which they would occur.  This second slide only discusses the sampling approach and then the steps for the sampling process. When moving these slides into your documents keep the title shown right above the bullets which is “Sample Approach and Sample Selection”</a:t>
            </a:r>
          </a:p>
          <a:p>
            <a:endParaRPr lang="en-US" dirty="0"/>
          </a:p>
        </p:txBody>
      </p:sp>
      <p:sp>
        <p:nvSpPr>
          <p:cNvPr id="4" name="Slide Number Placeholder 3"/>
          <p:cNvSpPr>
            <a:spLocks noGrp="1"/>
          </p:cNvSpPr>
          <p:nvPr>
            <p:ph type="sldNum" sz="quarter" idx="5"/>
          </p:nvPr>
        </p:nvSpPr>
        <p:spPr>
          <a:xfrm>
            <a:off x="3884613" y="8685213"/>
            <a:ext cx="2971800" cy="458787"/>
          </a:xfrm>
          <a:prstGeom prst="rect">
            <a:avLst/>
          </a:prstGeom>
        </p:spPr>
        <p:txBody>
          <a:bodyPr/>
          <a:lstStyle/>
          <a:p>
            <a:fld id="{1160AC42-3A3E-4B8E-9606-9E8981D63CA6}" type="slidenum">
              <a:rPr lang="en-US" smtClean="0"/>
              <a:t>17</a:t>
            </a:fld>
            <a:endParaRPr lang="en-US" dirty="0"/>
          </a:p>
        </p:txBody>
      </p:sp>
    </p:spTree>
    <p:extLst>
      <p:ext uri="{BB962C8B-B14F-4D97-AF65-F5344CB8AC3E}">
        <p14:creationId xmlns:p14="http://schemas.microsoft.com/office/powerpoint/2010/main" val="33231666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There are four separate slides that will comprise the data collection section in the Prospectus and the proposal. Please do not alter the names on the slides. Modify each bullet point to be specific to your study and if you do not believe the bullet is relevant for your study put in a statement justifying this.  Also please do not change the order of the four data collection slides or the bullets within them.  It is important to show the bullets in the order in which they would occur.  This third slide only discusses the specific detailed steps to collect the data. When moving these slides into your documents keep the title shown right above the bullets which is “Collecting the Data”.</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Please note: this is the Martha Stewart recipe detail! </a:t>
            </a:r>
          </a:p>
          <a:p>
            <a:endParaRPr lang="en-US" dirty="0"/>
          </a:p>
        </p:txBody>
      </p:sp>
      <p:sp>
        <p:nvSpPr>
          <p:cNvPr id="4" name="Slide Number Placeholder 3"/>
          <p:cNvSpPr>
            <a:spLocks noGrp="1"/>
          </p:cNvSpPr>
          <p:nvPr>
            <p:ph type="sldNum" sz="quarter" idx="5"/>
          </p:nvPr>
        </p:nvSpPr>
        <p:spPr>
          <a:xfrm>
            <a:off x="3884613" y="8685213"/>
            <a:ext cx="2971800" cy="458787"/>
          </a:xfrm>
          <a:prstGeom prst="rect">
            <a:avLst/>
          </a:prstGeom>
        </p:spPr>
        <p:txBody>
          <a:bodyPr/>
          <a:lstStyle/>
          <a:p>
            <a:fld id="{1160AC42-3A3E-4B8E-9606-9E8981D63CA6}" type="slidenum">
              <a:rPr lang="en-US" smtClean="0"/>
              <a:t>18</a:t>
            </a:fld>
            <a:endParaRPr lang="en-US" dirty="0"/>
          </a:p>
        </p:txBody>
      </p:sp>
    </p:spTree>
    <p:extLst>
      <p:ext uri="{BB962C8B-B14F-4D97-AF65-F5344CB8AC3E}">
        <p14:creationId xmlns:p14="http://schemas.microsoft.com/office/powerpoint/2010/main" val="158541522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There are four separate slides that will comprise the data collection section in the Prospectus and the proposal. Please do not alter the names on the slides. Modify each bullet point to be specific to your study and if you do not believe the bullet is relevant for your study put in a statement justifying this.  Also please do not change the order of the four data collection slides or the bullets within them.  It is important to show the bullets in the order in which they would occur.  This fourth slide only discusses the data management and storage process. When moving these slides into your documents keep the title shown right above the bullets which is “Data Management and Storage”</a:t>
            </a:r>
          </a:p>
          <a:p>
            <a:endParaRPr lang="en-US" dirty="0"/>
          </a:p>
          <a:p>
            <a:r>
              <a:rPr lang="en-US" sz="1200" kern="1200" dirty="0">
                <a:solidFill>
                  <a:schemeClr val="tx1"/>
                </a:solidFill>
                <a:effectLst/>
                <a:latin typeface="Gill Sans" charset="0"/>
                <a:ea typeface="+mn-ea"/>
                <a:cs typeface="+mn-cs"/>
              </a:rPr>
              <a:t>The data collected will be kept on an electronic file that will require the use of a password to access.  The participants of the research study will receive an informed consent document which will inform them of the purpose of the study as well as the description of the study.  The informed consent document will also include any risks or benefits that will be associated with the study and information on the rights of the participants, which will include confidentiality and withdrawal privileges. </a:t>
            </a:r>
            <a:endParaRPr lang="en-US" dirty="0"/>
          </a:p>
        </p:txBody>
      </p:sp>
      <p:sp>
        <p:nvSpPr>
          <p:cNvPr id="4" name="Slide Number Placeholder 3"/>
          <p:cNvSpPr>
            <a:spLocks noGrp="1"/>
          </p:cNvSpPr>
          <p:nvPr>
            <p:ph type="sldNum" sz="quarter" idx="5"/>
          </p:nvPr>
        </p:nvSpPr>
        <p:spPr>
          <a:xfrm>
            <a:off x="3884613" y="8685213"/>
            <a:ext cx="2971800" cy="458787"/>
          </a:xfrm>
          <a:prstGeom prst="rect">
            <a:avLst/>
          </a:prstGeom>
        </p:spPr>
        <p:txBody>
          <a:bodyPr/>
          <a:lstStyle/>
          <a:p>
            <a:fld id="{1160AC42-3A3E-4B8E-9606-9E8981D63CA6}" type="slidenum">
              <a:rPr lang="en-US" smtClean="0"/>
              <a:t>19</a:t>
            </a:fld>
            <a:endParaRPr lang="en-US" dirty="0"/>
          </a:p>
        </p:txBody>
      </p:sp>
    </p:spTree>
    <p:extLst>
      <p:ext uri="{BB962C8B-B14F-4D97-AF65-F5344CB8AC3E}">
        <p14:creationId xmlns:p14="http://schemas.microsoft.com/office/powerpoint/2010/main" val="198814146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set of step may require more than one slide.  The following slides show the approach to cover for qualitative versus quantitative. </a:t>
            </a:r>
          </a:p>
        </p:txBody>
      </p:sp>
      <p:sp>
        <p:nvSpPr>
          <p:cNvPr id="4" name="Slide Number Placeholder 3"/>
          <p:cNvSpPr>
            <a:spLocks noGrp="1"/>
          </p:cNvSpPr>
          <p:nvPr>
            <p:ph type="sldNum" sz="quarter" idx="5"/>
          </p:nvPr>
        </p:nvSpPr>
        <p:spPr>
          <a:xfrm>
            <a:off x="3884613" y="8685213"/>
            <a:ext cx="2971800" cy="458787"/>
          </a:xfrm>
          <a:prstGeom prst="rect">
            <a:avLst/>
          </a:prstGeom>
        </p:spPr>
        <p:txBody>
          <a:bodyPr/>
          <a:lstStyle/>
          <a:p>
            <a:fld id="{1160AC42-3A3E-4B8E-9606-9E8981D63CA6}" type="slidenum">
              <a:rPr lang="en-US" smtClean="0"/>
              <a:t>20</a:t>
            </a:fld>
            <a:endParaRPr lang="en-US" dirty="0"/>
          </a:p>
        </p:txBody>
      </p:sp>
    </p:spTree>
    <p:extLst>
      <p:ext uri="{BB962C8B-B14F-4D97-AF65-F5344CB8AC3E}">
        <p14:creationId xmlns:p14="http://schemas.microsoft.com/office/powerpoint/2010/main" val="30831420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dirty="0"/>
              <a:t>This is first because if you cover this slide in your Friday presentation, you have then covered many of the sections needed for grading! It generally comes after the Methods slide. </a:t>
            </a:r>
          </a:p>
          <a:p>
            <a:endParaRPr lang="en-US" dirty="0"/>
          </a:p>
        </p:txBody>
      </p:sp>
    </p:spTree>
    <p:extLst>
      <p:ext uri="{BB962C8B-B14F-4D97-AF65-F5344CB8AC3E}">
        <p14:creationId xmlns:p14="http://schemas.microsoft.com/office/powerpoint/2010/main" val="384493374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 For the thematic analysis or similar forms of analysis describe the specific step from one expert who is noted for that analysis.  For example Braun and Clarke are world-recognized experts on thematic analysis.  They have numerous articles and they have a web-site with many different resources at the University of Auckland. The following link provides a chapter  that explains the process and provides and example: </a:t>
            </a:r>
            <a:r>
              <a:rPr lang="en-US" dirty="0">
                <a:hlinkClick r:id="rId3"/>
              </a:rPr>
              <a:t>https://www.researchgate.net/publication/269930410_Thematic_analysis</a:t>
            </a:r>
            <a:r>
              <a:rPr lang="en-US" dirty="0"/>
              <a:t>  The following is a published 2006 article from a Qualitative Research journal: </a:t>
            </a:r>
            <a:r>
              <a:rPr lang="en-US" dirty="0">
                <a:hlinkClick r:id="rId4"/>
              </a:rPr>
              <a:t>https://core.ac.uk/download/pdf/1347976.pdf</a:t>
            </a: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 information from this slide is used in outline format for the Prospectus.  This information then becomes the outline for Data Analysis section in chapter 3 of the Proposal and is used to write this section.. </a:t>
            </a:r>
          </a:p>
          <a:p>
            <a:endParaRPr lang="en-US" dirty="0"/>
          </a:p>
        </p:txBody>
      </p:sp>
      <p:sp>
        <p:nvSpPr>
          <p:cNvPr id="4" name="Slide Number Placeholder 3"/>
          <p:cNvSpPr>
            <a:spLocks noGrp="1"/>
          </p:cNvSpPr>
          <p:nvPr>
            <p:ph type="sldNum" sz="quarter" idx="5"/>
          </p:nvPr>
        </p:nvSpPr>
        <p:spPr>
          <a:xfrm>
            <a:off x="3884613" y="8685213"/>
            <a:ext cx="2971800" cy="458787"/>
          </a:xfrm>
          <a:prstGeom prst="rect">
            <a:avLst/>
          </a:prstGeom>
        </p:spPr>
        <p:txBody>
          <a:bodyPr/>
          <a:lstStyle/>
          <a:p>
            <a:fld id="{1160AC42-3A3E-4B8E-9606-9E8981D63CA6}" type="slidenum">
              <a:rPr lang="en-US" smtClean="0"/>
              <a:t>21</a:t>
            </a:fld>
            <a:endParaRPr lang="en-US" dirty="0"/>
          </a:p>
        </p:txBody>
      </p:sp>
    </p:spTree>
    <p:extLst>
      <p:ext uri="{BB962C8B-B14F-4D97-AF65-F5344CB8AC3E}">
        <p14:creationId xmlns:p14="http://schemas.microsoft.com/office/powerpoint/2010/main" val="247052496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Although this section is not in the Prospectus, develop it for this presentation, since some of these items may lead to your study not being doable if they are not thought through</a:t>
            </a:r>
          </a:p>
        </p:txBody>
      </p:sp>
      <p:sp>
        <p:nvSpPr>
          <p:cNvPr id="4" name="Slide Number Placeholder 3"/>
          <p:cNvSpPr>
            <a:spLocks noGrp="1"/>
          </p:cNvSpPr>
          <p:nvPr>
            <p:ph type="sldNum" sz="quarter" idx="5"/>
          </p:nvPr>
        </p:nvSpPr>
        <p:spPr>
          <a:xfrm>
            <a:off x="3884613" y="8685213"/>
            <a:ext cx="2971800" cy="458787"/>
          </a:xfrm>
          <a:prstGeom prst="rect">
            <a:avLst/>
          </a:prstGeom>
        </p:spPr>
        <p:txBody>
          <a:bodyPr/>
          <a:lstStyle/>
          <a:p>
            <a:fld id="{1160AC42-3A3E-4B8E-9606-9E8981D63CA6}" type="slidenum">
              <a:rPr lang="en-US" smtClean="0"/>
              <a:t>22</a:t>
            </a:fld>
            <a:endParaRPr lang="en-US" dirty="0"/>
          </a:p>
        </p:txBody>
      </p:sp>
    </p:spTree>
    <p:extLst>
      <p:ext uri="{BB962C8B-B14F-4D97-AF65-F5344CB8AC3E}">
        <p14:creationId xmlns:p14="http://schemas.microsoft.com/office/powerpoint/2010/main" val="6866327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Although this section is not in the Prospectus, develop it for this presentation, since some of these items may lead to your study not being doable if they are not thought through</a:t>
            </a:r>
          </a:p>
        </p:txBody>
      </p:sp>
      <p:sp>
        <p:nvSpPr>
          <p:cNvPr id="4" name="Slide Number Placeholder 3"/>
          <p:cNvSpPr>
            <a:spLocks noGrp="1"/>
          </p:cNvSpPr>
          <p:nvPr>
            <p:ph type="sldNum" sz="quarter" idx="5"/>
          </p:nvPr>
        </p:nvSpPr>
        <p:spPr>
          <a:xfrm>
            <a:off x="3884613" y="8685213"/>
            <a:ext cx="2971800" cy="458787"/>
          </a:xfrm>
          <a:prstGeom prst="rect">
            <a:avLst/>
          </a:prstGeom>
        </p:spPr>
        <p:txBody>
          <a:bodyPr/>
          <a:lstStyle/>
          <a:p>
            <a:fld id="{1160AC42-3A3E-4B8E-9606-9E8981D63CA6}" type="slidenum">
              <a:rPr lang="en-US" smtClean="0"/>
              <a:t>23</a:t>
            </a:fld>
            <a:endParaRPr lang="en-US" dirty="0"/>
          </a:p>
        </p:txBody>
      </p:sp>
    </p:spTree>
    <p:extLst>
      <p:ext uri="{BB962C8B-B14F-4D97-AF65-F5344CB8AC3E}">
        <p14:creationId xmlns:p14="http://schemas.microsoft.com/office/powerpoint/2010/main" val="39575712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outline on this slide is used in the Prospectus to develop a 3 paragraph section on Background to the Problem.  This same 3-paragraph version of the Background to the Problem is used in Chapter 1 in the Proposal.  It is then expanded and used in Chapter 2 in the Proposal. </a:t>
            </a:r>
          </a:p>
          <a:p>
            <a:endParaRPr lang="en-US" dirty="0"/>
          </a:p>
          <a:p>
            <a:r>
              <a:rPr lang="en-US" dirty="0"/>
              <a:t>For your Prospectus/Proposal, another way to think about writing this section is to cover: </a:t>
            </a:r>
          </a:p>
          <a:p>
            <a:endParaRPr lang="en-US" dirty="0"/>
          </a:p>
          <a:p>
            <a:pPr marL="171450" indent="-171450">
              <a:buFont typeface="Arial" panose="020B0604020202020204" pitchFamily="34" charset="0"/>
              <a:buChar char="•"/>
            </a:pPr>
            <a:r>
              <a:rPr lang="en-US" dirty="0"/>
              <a:t>The societal or broad issue that needs to be solved is X</a:t>
            </a:r>
          </a:p>
          <a:p>
            <a:pPr marL="171450" indent="-171450">
              <a:buFont typeface="Arial" panose="020B0604020202020204" pitchFamily="34" charset="0"/>
              <a:buChar char="•"/>
            </a:pPr>
            <a:r>
              <a:rPr lang="en-US" dirty="0"/>
              <a:t>The research on this broad topic began in 18xx and has had three major focus areas and has evolved.  Describe each one in 2 sentences and give examples of what they found out and the focus of the next major research area. </a:t>
            </a:r>
          </a:p>
          <a:p>
            <a:pPr marL="171450" indent="-171450">
              <a:buFont typeface="Arial" panose="020B0604020202020204" pitchFamily="34" charset="0"/>
              <a:buChar char="•"/>
            </a:pPr>
            <a:r>
              <a:rPr lang="en-US" dirty="0"/>
              <a:t>Identify 4-6 arguments for the need such as (1) how it will contribute to the societal problem being solved, (2) how it will contribute to the current focus of research on that topic (3) who had identified need to do more research in related topics to it so they can argue it leads to their topic  (4) there is mixed results in the literature so there is more research needed on …  (5) most studies looked at the problems and you will reframe to look at solutions, (6) extending research to a new population  (7) weaknesses and limitations in prior studies and how study will address this issue  (8) How prior studies looked at a, b and c and how it correlated with y—and now you will combine to get a broader perspective</a:t>
            </a:r>
          </a:p>
          <a:p>
            <a:endParaRPr lang="en-US" dirty="0"/>
          </a:p>
        </p:txBody>
      </p:sp>
      <p:sp>
        <p:nvSpPr>
          <p:cNvPr id="4" name="Slide Number Placeholder 3"/>
          <p:cNvSpPr>
            <a:spLocks noGrp="1"/>
          </p:cNvSpPr>
          <p:nvPr>
            <p:ph type="sldNum" sz="quarter" idx="5"/>
          </p:nvPr>
        </p:nvSpPr>
        <p:spPr>
          <a:xfrm>
            <a:off x="3884613" y="8685213"/>
            <a:ext cx="2971800" cy="458787"/>
          </a:xfrm>
          <a:prstGeom prst="rect">
            <a:avLst/>
          </a:prstGeom>
        </p:spPr>
        <p:txBody>
          <a:bodyPr/>
          <a:lstStyle/>
          <a:p>
            <a:fld id="{1160AC42-3A3E-4B8E-9606-9E8981D63CA6}" type="slidenum">
              <a:rPr lang="en-US" smtClean="0"/>
              <a:t>3</a:t>
            </a:fld>
            <a:endParaRPr lang="en-US" dirty="0"/>
          </a:p>
        </p:txBody>
      </p:sp>
    </p:spTree>
    <p:extLst>
      <p:ext uri="{BB962C8B-B14F-4D97-AF65-F5344CB8AC3E}">
        <p14:creationId xmlns:p14="http://schemas.microsoft.com/office/powerpoint/2010/main" val="9652696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outline on this slide is used in the Prospectus to develop a 3 paragraph section on Background to the Problem.  This same 3-paragraph version of the Background to the Problem is used in Chapter 1 in the Proposal.  It is then expanded and used in Chapter 2 in the Proposal. </a:t>
            </a:r>
          </a:p>
          <a:p>
            <a:endParaRPr lang="en-US" dirty="0"/>
          </a:p>
          <a:p>
            <a:r>
              <a:rPr lang="en-US" dirty="0"/>
              <a:t>To support your gap, you will need at least 5 recent empirical articles (2018-20) that state there is further research needed on x, y or z. You need to credential each article:  Citation, “conducted a (method/design) study with (# participants) to investigate (what) and found (what). The recommendation for further research was (what?). </a:t>
            </a:r>
          </a:p>
          <a:p>
            <a:endParaRPr lang="en-US" dirty="0"/>
          </a:p>
          <a:p>
            <a:r>
              <a:rPr lang="en-US" dirty="0"/>
              <a:t>Examples: </a:t>
            </a:r>
          </a:p>
          <a:p>
            <a:endParaRPr lang="en-US" dirty="0"/>
          </a:p>
          <a:p>
            <a:r>
              <a:rPr lang="en-US" dirty="0" err="1"/>
              <a:t>Cheon</a:t>
            </a:r>
            <a:r>
              <a:rPr lang="en-US" dirty="0"/>
              <a:t>, Reeve, Lee, Ntoumanis, Gillet, Kim, &amp; Song (2019) conducted a quantitative pre-post test autonomy-supportive classroom-based program study on 37 physical education teachers and found the autonomy-satisfaction to be significantly increased for students of teachers in the experimental group.  Future research is recommended to examine a program experience unrelated to motivation style.  </a:t>
            </a:r>
          </a:p>
          <a:p>
            <a:endParaRPr lang="en-US" dirty="0"/>
          </a:p>
          <a:p>
            <a:r>
              <a:rPr lang="en-US" dirty="0"/>
              <a:t>Diaz-Ruiz, Costa-Font, and Gil (2018) conducted a qualitative study with 418 consumers in Spain to determine how consumer food waste influences would lead to food waste prevention strategies at the household level using food-related behaviors, waste management behaviors, and consumer values theories. The findings from this study concluded that food wasted is influenced by shopping habits, methods in waste practices, materialism perception, and concerns about environmental health with a recommendation to conduct further research to different dimensions. </a:t>
            </a:r>
          </a:p>
          <a:p>
            <a:endParaRPr lang="en-US" dirty="0"/>
          </a:p>
          <a:p>
            <a:r>
              <a:rPr lang="en-US" dirty="0" err="1"/>
              <a:t>Havice</a:t>
            </a:r>
            <a:r>
              <a:rPr lang="en-US" dirty="0"/>
              <a:t> et al., (2018) conducted two quantitative studies with 42 and 96 participants to explore how a specific profession development course would assist educators’ confidence and knowledge in integrating STEM. The findings indicate that teachers’ self-efficacy improved regarding integrating STEM in the classroom because they were equipped with the necessary tools provide by the training. It was suggested further research be conducted to understanding how andragogy influences faculty development focusing on STEAM integration. </a:t>
            </a:r>
          </a:p>
          <a:p>
            <a:endParaRPr lang="en-US" dirty="0"/>
          </a:p>
        </p:txBody>
      </p:sp>
      <p:sp>
        <p:nvSpPr>
          <p:cNvPr id="4" name="Slide Number Placeholder 3"/>
          <p:cNvSpPr>
            <a:spLocks noGrp="1"/>
          </p:cNvSpPr>
          <p:nvPr>
            <p:ph type="sldNum" sz="quarter" idx="5"/>
          </p:nvPr>
        </p:nvSpPr>
        <p:spPr>
          <a:xfrm>
            <a:off x="3884613" y="8685213"/>
            <a:ext cx="2971800" cy="458787"/>
          </a:xfrm>
          <a:prstGeom prst="rect">
            <a:avLst/>
          </a:prstGeom>
        </p:spPr>
        <p:txBody>
          <a:bodyPr/>
          <a:lstStyle/>
          <a:p>
            <a:fld id="{1160AC42-3A3E-4B8E-9606-9E8981D63CA6}" type="slidenum">
              <a:rPr lang="en-US" smtClean="0"/>
              <a:t>4</a:t>
            </a:fld>
            <a:endParaRPr lang="en-US" dirty="0"/>
          </a:p>
        </p:txBody>
      </p:sp>
    </p:spTree>
    <p:extLst>
      <p:ext uri="{BB962C8B-B14F-4D97-AF65-F5344CB8AC3E}">
        <p14:creationId xmlns:p14="http://schemas.microsoft.com/office/powerpoint/2010/main" val="2214641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outline on this slide is used in the Prospectus to develop a 3 paragraph section on Background to the Problem.  This same 3-paragraph version of the Background to the Problem is used in Chapter 1 in the Proposal.  It is then expanded and used in Chapter 2 in the Proposal. </a:t>
            </a:r>
          </a:p>
          <a:p>
            <a:endParaRPr lang="en-US" dirty="0"/>
          </a:p>
          <a:p>
            <a:r>
              <a:rPr lang="en-US" dirty="0"/>
              <a:t>To support your gap, you will need at least 5 recent empirical articles (2018-20) that state there is further research needed on x, y or z. You need to credential each article:  Citation, “conducted a (method/design) study with (# participants) to investigate (what) and found (what). The recommendation for further research was (what?). </a:t>
            </a:r>
          </a:p>
          <a:p>
            <a:endParaRPr lang="en-US" dirty="0"/>
          </a:p>
          <a:p>
            <a:r>
              <a:rPr lang="en-US" dirty="0"/>
              <a:t>Examples: </a:t>
            </a:r>
          </a:p>
          <a:p>
            <a:endParaRPr lang="en-US" dirty="0"/>
          </a:p>
          <a:p>
            <a:r>
              <a:rPr lang="en-US" dirty="0" err="1"/>
              <a:t>Cheon</a:t>
            </a:r>
            <a:r>
              <a:rPr lang="en-US" dirty="0"/>
              <a:t>, Reeve, Lee, Ntoumanis, Gillet, Kim, &amp; Song (2019) conducted a quantitative pre-post test autonomy-supportive classroom-based program study on 37 physical education teachers and found the autonomy-satisfaction to be significantly increased for students of teachers in the experimental group.  Future research is recommended to examine a program experience unrelated to motivation style.  </a:t>
            </a:r>
          </a:p>
          <a:p>
            <a:endParaRPr lang="en-US" dirty="0"/>
          </a:p>
          <a:p>
            <a:r>
              <a:rPr lang="en-US" dirty="0"/>
              <a:t>Diaz-Ruiz, Costa-Font, and Gil (2018) conducted a qualitative study with 418 consumers in Spain to determine how consumer food waste influences would lead to food waste prevention strategies at the household level using food-related behaviors, waste management behaviors, and consumer values theories. The findings from this study concluded that food wasted is influenced by shopping habits, methods in waste practices, materialism perception, and concerns about environmental health with a recommendation to conduct further research to different dimensions. </a:t>
            </a:r>
          </a:p>
          <a:p>
            <a:endParaRPr lang="en-US" dirty="0"/>
          </a:p>
          <a:p>
            <a:r>
              <a:rPr lang="en-US" dirty="0" err="1"/>
              <a:t>Havice</a:t>
            </a:r>
            <a:r>
              <a:rPr lang="en-US" dirty="0"/>
              <a:t> et al., (2018) conducted two quantitative studies with 42 and 96 participants to explore how a specific profession development course would assist educators’ confidence and knowledge in integrating STEM. The findings indicate that teachers’ self-efficacy improved regarding integrating STEM in the classroom because they were equipped with the necessary tools provide by the training. It was suggested further research be conducted to understanding how andragogy influences faculty development focusing on STEAM integration. </a:t>
            </a:r>
          </a:p>
          <a:p>
            <a:endParaRPr lang="en-US" dirty="0"/>
          </a:p>
        </p:txBody>
      </p:sp>
      <p:sp>
        <p:nvSpPr>
          <p:cNvPr id="4" name="Slide Number Placeholder 3"/>
          <p:cNvSpPr>
            <a:spLocks noGrp="1"/>
          </p:cNvSpPr>
          <p:nvPr>
            <p:ph type="sldNum" sz="quarter" idx="5"/>
          </p:nvPr>
        </p:nvSpPr>
        <p:spPr>
          <a:xfrm>
            <a:off x="3884613" y="8685213"/>
            <a:ext cx="2971800" cy="458787"/>
          </a:xfrm>
          <a:prstGeom prst="rect">
            <a:avLst/>
          </a:prstGeom>
        </p:spPr>
        <p:txBody>
          <a:bodyPr/>
          <a:lstStyle/>
          <a:p>
            <a:fld id="{1160AC42-3A3E-4B8E-9606-9E8981D63CA6}" type="slidenum">
              <a:rPr lang="en-US" smtClean="0"/>
              <a:t>5</a:t>
            </a:fld>
            <a:endParaRPr lang="en-US" dirty="0"/>
          </a:p>
        </p:txBody>
      </p:sp>
    </p:spTree>
    <p:extLst>
      <p:ext uri="{BB962C8B-B14F-4D97-AF65-F5344CB8AC3E}">
        <p14:creationId xmlns:p14="http://schemas.microsoft.com/office/powerpoint/2010/main" val="332267665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Two ways to find models or theories for both quantitative and qualitative research are (1) find studies related to your topic and see what theoretical foundation theory, model, or concept they used. Then research it or find a quantitative instrument that is used to collect data on it. Or (2) look for validated quantitative instruments that measure variables you are studying from either a quantitative or qualitative approach; then do a Google or Google Scholar search that combines the name of the instrument and the term “validation study” or “validity”. This document will explain the model behind the instrument, trace it back historically to the creator of the initial model or theory.  For the quantitative studies, use the instrument article to provide the reliability and validity statistics for the instrument. </a:t>
            </a:r>
          </a:p>
          <a:p>
            <a:r>
              <a:rPr lang="en-US" dirty="0"/>
              <a:t>For the Prospectus there should be one slide on each model or theory in outline format. I</a:t>
            </a:r>
            <a:r>
              <a:rPr lang="en-US" b="1" dirty="0"/>
              <a:t>nclude a visual of the model or theory. </a:t>
            </a:r>
            <a:r>
              <a:rPr lang="en-US" dirty="0"/>
              <a:t>Focus on describing the theory and not on discussing how it has been used in prior studies.  In the Proposal this information is used to develop the research questions for chapter 1 and 3.  It is expanded significantly in Chapter 2. </a:t>
            </a:r>
          </a:p>
          <a:p>
            <a:endParaRPr lang="en-US" dirty="0"/>
          </a:p>
        </p:txBody>
      </p:sp>
      <p:sp>
        <p:nvSpPr>
          <p:cNvPr id="4" name="Slide Number Placeholder 3"/>
          <p:cNvSpPr>
            <a:spLocks noGrp="1"/>
          </p:cNvSpPr>
          <p:nvPr>
            <p:ph type="sldNum" sz="quarter" idx="5"/>
          </p:nvPr>
        </p:nvSpPr>
        <p:spPr>
          <a:xfrm>
            <a:off x="3884613" y="8685213"/>
            <a:ext cx="2971800" cy="458787"/>
          </a:xfrm>
          <a:prstGeom prst="rect">
            <a:avLst/>
          </a:prstGeom>
        </p:spPr>
        <p:txBody>
          <a:bodyPr/>
          <a:lstStyle/>
          <a:p>
            <a:fld id="{1160AC42-3A3E-4B8E-9606-9E8981D63CA6}" type="slidenum">
              <a:rPr lang="en-US" smtClean="0"/>
              <a:t>6</a:t>
            </a:fld>
            <a:endParaRPr lang="en-US" dirty="0"/>
          </a:p>
        </p:txBody>
      </p:sp>
    </p:spTree>
    <p:extLst>
      <p:ext uri="{BB962C8B-B14F-4D97-AF65-F5344CB8AC3E}">
        <p14:creationId xmlns:p14="http://schemas.microsoft.com/office/powerpoint/2010/main" val="8895824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the Prospectus this slide is used to provide an outline of the topics that will be included in the Review of Literature section, which is 30+ pages in Chapter 2.</a:t>
            </a:r>
          </a:p>
          <a:p>
            <a:r>
              <a:rPr lang="en-US" sz="1200" dirty="0"/>
              <a:t>List and provide one sentence description for the primary topics to be in Review of Literature (this will go into the Prospectus) </a:t>
            </a:r>
          </a:p>
          <a:p>
            <a:r>
              <a:rPr lang="en-US" sz="1200" dirty="0"/>
              <a:t>NOTE: The Review of the Literature (in Chapter 2) is minimum of 50 empirical articles and 30 pages in length and covers information relevant to your topic.</a:t>
            </a:r>
          </a:p>
          <a:p>
            <a:r>
              <a:rPr lang="en-US" dirty="0"/>
              <a:t>NOTE: these should align with the theory dimensions or characteristics. (see later slide)</a:t>
            </a:r>
          </a:p>
          <a:p>
            <a:r>
              <a:rPr lang="en-US" dirty="0"/>
              <a:t>Just put a bullet for each topic and if you have some studies that fit with the topic, include them also </a:t>
            </a:r>
            <a:r>
              <a:rPr lang="en-US" dirty="0">
                <a:sym typeface="Wingdings" pitchFamily="2" charset="2"/>
              </a:rPr>
              <a:t> </a:t>
            </a:r>
          </a:p>
          <a:p>
            <a:endParaRPr lang="en-US" dirty="0"/>
          </a:p>
          <a:p>
            <a:endParaRPr lang="en-US" sz="1200" dirty="0"/>
          </a:p>
          <a:p>
            <a:r>
              <a:rPr lang="en-US" dirty="0"/>
              <a:t> </a:t>
            </a:r>
          </a:p>
        </p:txBody>
      </p:sp>
      <p:sp>
        <p:nvSpPr>
          <p:cNvPr id="4" name="Slide Number Placeholder 3"/>
          <p:cNvSpPr>
            <a:spLocks noGrp="1"/>
          </p:cNvSpPr>
          <p:nvPr>
            <p:ph type="sldNum" sz="quarter" idx="5"/>
          </p:nvPr>
        </p:nvSpPr>
        <p:spPr>
          <a:xfrm>
            <a:off x="3884613" y="8685213"/>
            <a:ext cx="2971800" cy="458787"/>
          </a:xfrm>
          <a:prstGeom prst="rect">
            <a:avLst/>
          </a:prstGeom>
        </p:spPr>
        <p:txBody>
          <a:bodyPr/>
          <a:lstStyle/>
          <a:p>
            <a:fld id="{1160AC42-3A3E-4B8E-9606-9E8981D63CA6}" type="slidenum">
              <a:rPr lang="en-US" smtClean="0"/>
              <a:t>7</a:t>
            </a:fld>
            <a:endParaRPr lang="en-US" dirty="0"/>
          </a:p>
        </p:txBody>
      </p:sp>
    </p:spTree>
    <p:extLst>
      <p:ext uri="{BB962C8B-B14F-4D97-AF65-F5344CB8AC3E}">
        <p14:creationId xmlns:p14="http://schemas.microsoft.com/office/powerpoint/2010/main" val="107429094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slide is used in outline format in the Prospectus. Then the outline is developed into a section in Chapters 1 and 3 in the Proposal. </a:t>
            </a:r>
          </a:p>
          <a:p>
            <a:pPr marL="0" marR="0" lvl="0" indent="0" algn="l" defTabSz="914400" rtl="0" eaLnBrk="0" fontAlgn="base" latinLnBrk="0" hangingPunct="0">
              <a:lnSpc>
                <a:spcPct val="100000"/>
              </a:lnSpc>
              <a:spcBef>
                <a:spcPct val="0"/>
              </a:spcBef>
              <a:spcAft>
                <a:spcPct val="0"/>
              </a:spcAft>
              <a:buClrTx/>
              <a:buSzTx/>
              <a:buFontTx/>
              <a:buNone/>
              <a:tabLst/>
              <a:defRPr/>
            </a:pPr>
            <a:endParaRPr lang="en-US" dirty="0"/>
          </a:p>
          <a:p>
            <a:pPr marL="0" marR="0" lvl="0" indent="0" algn="l" defTabSz="914400" rtl="0" eaLnBrk="0" fontAlgn="base" latinLnBrk="0" hangingPunct="0">
              <a:lnSpc>
                <a:spcPct val="100000"/>
              </a:lnSpc>
              <a:spcBef>
                <a:spcPct val="0"/>
              </a:spcBef>
              <a:spcAft>
                <a:spcPct val="0"/>
              </a:spcAft>
              <a:buClrTx/>
              <a:buSzTx/>
              <a:buFontTx/>
              <a:buNone/>
              <a:tabLst/>
              <a:defRPr/>
            </a:pPr>
            <a:r>
              <a:rPr lang="en-US" dirty="0"/>
              <a:t>The variables must be described using the name of the variable depending on the design you have chosen. </a:t>
            </a:r>
          </a:p>
          <a:p>
            <a:endParaRPr lang="en-US" dirty="0"/>
          </a:p>
          <a:p>
            <a:r>
              <a:rPr lang="en-US" dirty="0"/>
              <a:t>Phenomena is defined as a fact, occurrence, or circumstance observed or observable. What is the “real issue”—describe that in the Phenomena. What is not being understood? What is the observable fact, behavior, social issue? If you had to draw a picture with no words that depicted the issue you were investigating and then described your picture, what would you say? Describe this using your observational skills. :) </a:t>
            </a:r>
          </a:p>
          <a:p>
            <a:endParaRPr lang="en-US" dirty="0"/>
          </a:p>
          <a:p>
            <a:endParaRPr lang="en-US" dirty="0"/>
          </a:p>
        </p:txBody>
      </p:sp>
      <p:sp>
        <p:nvSpPr>
          <p:cNvPr id="4" name="Slide Number Placeholder 3"/>
          <p:cNvSpPr>
            <a:spLocks noGrp="1"/>
          </p:cNvSpPr>
          <p:nvPr>
            <p:ph type="sldNum" sz="quarter" idx="5"/>
          </p:nvPr>
        </p:nvSpPr>
        <p:spPr>
          <a:xfrm>
            <a:off x="3884613" y="8685213"/>
            <a:ext cx="2971800" cy="458787"/>
          </a:xfrm>
          <a:prstGeom prst="rect">
            <a:avLst/>
          </a:prstGeom>
        </p:spPr>
        <p:txBody>
          <a:bodyPr/>
          <a:lstStyle/>
          <a:p>
            <a:fld id="{1160AC42-3A3E-4B8E-9606-9E8981D63CA6}" type="slidenum">
              <a:rPr lang="en-US" smtClean="0"/>
              <a:t>9</a:t>
            </a:fld>
            <a:endParaRPr lang="en-US" dirty="0"/>
          </a:p>
        </p:txBody>
      </p:sp>
    </p:spTree>
    <p:extLst>
      <p:ext uri="{BB962C8B-B14F-4D97-AF65-F5344CB8AC3E}">
        <p14:creationId xmlns:p14="http://schemas.microsoft.com/office/powerpoint/2010/main" val="413682298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Please discuss the target population from which you will collect your data in detail and include at least two options. For the target population identify the specific way to access the target population which might include: using your organization; asking an association to support/communicate the study; using a social group such as a church to support/communicate your research; use social media to find the sample; use archival data from an organization or association; use publicly available archival data; use photographs of the phenomena being studied. In addition to discussing the specific sample source also estimate the size of the target population and assume 5-20 percent of this group would participate. </a:t>
            </a:r>
          </a:p>
          <a:p>
            <a:r>
              <a:rPr lang="en-US" dirty="0"/>
              <a:t>In the Prospectus this outline is used to ensure there is an appropriate and reachable target population.  In the Proposal this outline becomes a section in Chapter 1.</a:t>
            </a:r>
          </a:p>
          <a:p>
            <a:r>
              <a:rPr lang="en-US" dirty="0"/>
              <a:t>For the </a:t>
            </a:r>
            <a:r>
              <a:rPr lang="en-US" b="1" dirty="0"/>
              <a:t>Target Population </a:t>
            </a:r>
            <a:r>
              <a:rPr lang="en-US" dirty="0"/>
              <a:t>state how many (approximately) are in this group</a:t>
            </a:r>
          </a:p>
          <a:p>
            <a:r>
              <a:rPr lang="en-US" dirty="0"/>
              <a:t>For the</a:t>
            </a:r>
            <a:r>
              <a:rPr lang="en-US" b="1" dirty="0"/>
              <a:t> Sample </a:t>
            </a:r>
            <a:r>
              <a:rPr lang="en-US" dirty="0"/>
              <a:t>in a quantitative study, include your g*power screen shot. For a qualitative study you will need to consider "A questionnaire will be sent to XX (your TP) in order to meet the 40+ requirement for returns and will include 20 individual interviews". </a:t>
            </a:r>
          </a:p>
          <a:p>
            <a:endParaRPr lang="en-US" dirty="0"/>
          </a:p>
        </p:txBody>
      </p:sp>
      <p:sp>
        <p:nvSpPr>
          <p:cNvPr id="4" name="Slide Number Placeholder 3"/>
          <p:cNvSpPr>
            <a:spLocks noGrp="1"/>
          </p:cNvSpPr>
          <p:nvPr>
            <p:ph type="sldNum" sz="quarter" idx="5"/>
          </p:nvPr>
        </p:nvSpPr>
        <p:spPr>
          <a:xfrm>
            <a:off x="3884613" y="8685213"/>
            <a:ext cx="2971800" cy="458787"/>
          </a:xfrm>
          <a:prstGeom prst="rect">
            <a:avLst/>
          </a:prstGeom>
        </p:spPr>
        <p:txBody>
          <a:bodyPr/>
          <a:lstStyle/>
          <a:p>
            <a:fld id="{1160AC42-3A3E-4B8E-9606-9E8981D63CA6}" type="slidenum">
              <a:rPr lang="en-US" smtClean="0"/>
              <a:t>10</a:t>
            </a:fld>
            <a:endParaRPr lang="en-US" dirty="0"/>
          </a:p>
        </p:txBody>
      </p:sp>
    </p:spTree>
    <p:extLst>
      <p:ext uri="{BB962C8B-B14F-4D97-AF65-F5344CB8AC3E}">
        <p14:creationId xmlns:p14="http://schemas.microsoft.com/office/powerpoint/2010/main" val="17506641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Text Box 3"/>
          <p:cNvSpPr txBox="1">
            <a:spLocks noGrp="1" noChangeArrowheads="1"/>
          </p:cNvSpPr>
          <p:nvPr>
            <p:ph type="sldNum" sz="quarter" idx="10"/>
          </p:nvPr>
        </p:nvSpPr>
        <p:spPr>
          <a:xfrm>
            <a:off x="838200" y="6477000"/>
            <a:ext cx="274638" cy="241300"/>
          </a:xfrm>
          <a:prstGeom prst="rect">
            <a:avLst/>
          </a:prstGeom>
        </p:spPr>
        <p:txBody>
          <a:bodyPr/>
          <a:lstStyle>
            <a:lvl1pPr>
              <a:defRPr/>
            </a:lvl1pPr>
          </a:lstStyle>
          <a:p>
            <a:pPr>
              <a:defRPr/>
            </a:pPr>
            <a:fld id="{4D3444AD-C634-4E11-8C25-2CCE9D4A8F57}" type="slidenum">
              <a:rPr lang="en-US" altLang="en-US"/>
              <a:pPr>
                <a:defRPr/>
              </a:pPr>
              <a:t>‹#›</a:t>
            </a:fld>
            <a:endParaRPr lang="en-US" altLang="en-US" dirty="0"/>
          </a:p>
        </p:txBody>
      </p:sp>
    </p:spTree>
    <p:extLst>
      <p:ext uri="{BB962C8B-B14F-4D97-AF65-F5344CB8AC3E}">
        <p14:creationId xmlns:p14="http://schemas.microsoft.com/office/powerpoint/2010/main" val="926512323"/>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3"/>
          <p:cNvSpPr txBox="1">
            <a:spLocks noGrp="1" noChangeArrowheads="1"/>
          </p:cNvSpPr>
          <p:nvPr>
            <p:ph type="sldNum" sz="quarter" idx="10"/>
          </p:nvPr>
        </p:nvSpPr>
        <p:spPr>
          <a:xfrm>
            <a:off x="838200" y="6477000"/>
            <a:ext cx="274638" cy="241300"/>
          </a:xfrm>
          <a:prstGeom prst="rect">
            <a:avLst/>
          </a:prstGeom>
        </p:spPr>
        <p:txBody>
          <a:bodyPr/>
          <a:lstStyle>
            <a:lvl1pPr>
              <a:defRPr/>
            </a:lvl1pPr>
          </a:lstStyle>
          <a:p>
            <a:pPr>
              <a:defRPr/>
            </a:pPr>
            <a:fld id="{36E16B6D-5220-4989-8E18-C9B5090CFE0B}" type="slidenum">
              <a:rPr lang="en-US" altLang="en-US"/>
              <a:pPr>
                <a:defRPr/>
              </a:pPr>
              <a:t>‹#›</a:t>
            </a:fld>
            <a:endParaRPr lang="en-US" altLang="en-US" dirty="0"/>
          </a:p>
        </p:txBody>
      </p:sp>
    </p:spTree>
    <p:extLst>
      <p:ext uri="{BB962C8B-B14F-4D97-AF65-F5344CB8AC3E}">
        <p14:creationId xmlns:p14="http://schemas.microsoft.com/office/powerpoint/2010/main" val="1683249161"/>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7813" y="0"/>
            <a:ext cx="2057400" cy="43735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5613" y="0"/>
            <a:ext cx="6019800" cy="43735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3"/>
          <p:cNvSpPr txBox="1">
            <a:spLocks noGrp="1" noChangeArrowheads="1"/>
          </p:cNvSpPr>
          <p:nvPr>
            <p:ph type="sldNum" sz="quarter" idx="10"/>
          </p:nvPr>
        </p:nvSpPr>
        <p:spPr>
          <a:xfrm>
            <a:off x="838200" y="6477000"/>
            <a:ext cx="274638" cy="241300"/>
          </a:xfrm>
          <a:prstGeom prst="rect">
            <a:avLst/>
          </a:prstGeom>
        </p:spPr>
        <p:txBody>
          <a:bodyPr/>
          <a:lstStyle>
            <a:lvl1pPr>
              <a:defRPr/>
            </a:lvl1pPr>
          </a:lstStyle>
          <a:p>
            <a:pPr>
              <a:defRPr/>
            </a:pPr>
            <a:fld id="{E559EB21-BC89-4EAC-B314-2DEBB03EF31B}" type="slidenum">
              <a:rPr lang="en-US" altLang="en-US"/>
              <a:pPr>
                <a:defRPr/>
              </a:pPr>
              <a:t>‹#›</a:t>
            </a:fld>
            <a:endParaRPr lang="en-US" altLang="en-US" dirty="0"/>
          </a:p>
        </p:txBody>
      </p:sp>
    </p:spTree>
    <p:extLst>
      <p:ext uri="{BB962C8B-B14F-4D97-AF65-F5344CB8AC3E}">
        <p14:creationId xmlns:p14="http://schemas.microsoft.com/office/powerpoint/2010/main" val="740780320"/>
      </p:ext>
    </p:extLst>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Text Box 1">
            <a:extLst>
              <a:ext uri="{FF2B5EF4-FFF2-40B4-BE49-F238E27FC236}">
                <a16:creationId xmlns:a16="http://schemas.microsoft.com/office/drawing/2014/main" id="{87DBE0DF-F5C7-4246-9B26-F74C2A5A3FDA}"/>
              </a:ext>
            </a:extLst>
          </p:cNvPr>
          <p:cNvSpPr txBox="1">
            <a:spLocks noGrp="1" noChangeArrowheads="1"/>
          </p:cNvSpPr>
          <p:nvPr>
            <p:ph type="sldNum" sz="quarter" idx="10"/>
          </p:nvPr>
        </p:nvSpPr>
        <p:spPr>
          <a:ln/>
        </p:spPr>
        <p:txBody>
          <a:bodyPr/>
          <a:lstStyle>
            <a:lvl1pPr>
              <a:defRPr/>
            </a:lvl1pPr>
          </a:lstStyle>
          <a:p>
            <a:pPr>
              <a:defRPr/>
            </a:pPr>
            <a:fld id="{DF45D08B-4012-4643-AEBC-BCD8B036E46F}" type="slidenum">
              <a:rPr lang="en-US" altLang="en-US"/>
              <a:pPr>
                <a:defRPr/>
              </a:pPr>
              <a:t>‹#›</a:t>
            </a:fld>
            <a:endParaRPr lang="en-US" altLang="en-US" dirty="0"/>
          </a:p>
        </p:txBody>
      </p:sp>
    </p:spTree>
    <p:extLst>
      <p:ext uri="{BB962C8B-B14F-4D97-AF65-F5344CB8AC3E}">
        <p14:creationId xmlns:p14="http://schemas.microsoft.com/office/powerpoint/2010/main" val="3843459300"/>
      </p:ext>
    </p:extLst>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1">
            <a:extLst>
              <a:ext uri="{FF2B5EF4-FFF2-40B4-BE49-F238E27FC236}">
                <a16:creationId xmlns:a16="http://schemas.microsoft.com/office/drawing/2014/main" id="{651A2346-6FD8-435C-9899-8B15F6A4917B}"/>
              </a:ext>
            </a:extLst>
          </p:cNvPr>
          <p:cNvSpPr txBox="1">
            <a:spLocks noGrp="1" noChangeArrowheads="1"/>
          </p:cNvSpPr>
          <p:nvPr>
            <p:ph type="sldNum" sz="quarter" idx="10"/>
          </p:nvPr>
        </p:nvSpPr>
        <p:spPr>
          <a:ln/>
        </p:spPr>
        <p:txBody>
          <a:bodyPr/>
          <a:lstStyle>
            <a:lvl1pPr>
              <a:defRPr/>
            </a:lvl1pPr>
          </a:lstStyle>
          <a:p>
            <a:pPr>
              <a:defRPr/>
            </a:pPr>
            <a:fld id="{515E1B24-E23F-42B0-8198-A4C6E191574C}" type="slidenum">
              <a:rPr lang="en-US" altLang="en-US"/>
              <a:pPr>
                <a:defRPr/>
              </a:pPr>
              <a:t>‹#›</a:t>
            </a:fld>
            <a:endParaRPr lang="en-US" altLang="en-US" dirty="0"/>
          </a:p>
        </p:txBody>
      </p:sp>
    </p:spTree>
    <p:extLst>
      <p:ext uri="{BB962C8B-B14F-4D97-AF65-F5344CB8AC3E}">
        <p14:creationId xmlns:p14="http://schemas.microsoft.com/office/powerpoint/2010/main" val="3047018124"/>
      </p:ext>
    </p:extLst>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Text Box 1">
            <a:extLst>
              <a:ext uri="{FF2B5EF4-FFF2-40B4-BE49-F238E27FC236}">
                <a16:creationId xmlns:a16="http://schemas.microsoft.com/office/drawing/2014/main" id="{EDC6EC7B-6103-4A0D-AEAA-05A6000476CC}"/>
              </a:ext>
            </a:extLst>
          </p:cNvPr>
          <p:cNvSpPr txBox="1">
            <a:spLocks noGrp="1" noChangeArrowheads="1"/>
          </p:cNvSpPr>
          <p:nvPr>
            <p:ph type="sldNum" sz="quarter" idx="10"/>
          </p:nvPr>
        </p:nvSpPr>
        <p:spPr>
          <a:ln/>
        </p:spPr>
        <p:txBody>
          <a:bodyPr/>
          <a:lstStyle>
            <a:lvl1pPr>
              <a:defRPr/>
            </a:lvl1pPr>
          </a:lstStyle>
          <a:p>
            <a:pPr>
              <a:defRPr/>
            </a:pPr>
            <a:fld id="{B82B186D-BE40-4C48-88B3-1B2113CE2A2D}" type="slidenum">
              <a:rPr lang="en-US" altLang="en-US"/>
              <a:pPr>
                <a:defRPr/>
              </a:pPr>
              <a:t>‹#›</a:t>
            </a:fld>
            <a:endParaRPr lang="en-US" altLang="en-US" dirty="0"/>
          </a:p>
        </p:txBody>
      </p:sp>
    </p:spTree>
    <p:extLst>
      <p:ext uri="{BB962C8B-B14F-4D97-AF65-F5344CB8AC3E}">
        <p14:creationId xmlns:p14="http://schemas.microsoft.com/office/powerpoint/2010/main" val="1910031148"/>
      </p:ext>
    </p:extLst>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Box 1">
            <a:extLst>
              <a:ext uri="{FF2B5EF4-FFF2-40B4-BE49-F238E27FC236}">
                <a16:creationId xmlns:a16="http://schemas.microsoft.com/office/drawing/2014/main" id="{5E62405E-C5AE-461B-8058-66F626393D49}"/>
              </a:ext>
            </a:extLst>
          </p:cNvPr>
          <p:cNvSpPr txBox="1">
            <a:spLocks noGrp="1" noChangeArrowheads="1"/>
          </p:cNvSpPr>
          <p:nvPr>
            <p:ph type="sldNum" sz="quarter" idx="10"/>
          </p:nvPr>
        </p:nvSpPr>
        <p:spPr>
          <a:ln/>
        </p:spPr>
        <p:txBody>
          <a:bodyPr/>
          <a:lstStyle>
            <a:lvl1pPr>
              <a:defRPr/>
            </a:lvl1pPr>
          </a:lstStyle>
          <a:p>
            <a:pPr>
              <a:defRPr/>
            </a:pPr>
            <a:fld id="{66FA3E10-69DF-4FF3-BE3E-361F04117782}" type="slidenum">
              <a:rPr lang="en-US" altLang="en-US"/>
              <a:pPr>
                <a:defRPr/>
              </a:pPr>
              <a:t>‹#›</a:t>
            </a:fld>
            <a:endParaRPr lang="en-US" altLang="en-US" dirty="0"/>
          </a:p>
        </p:txBody>
      </p:sp>
    </p:spTree>
    <p:extLst>
      <p:ext uri="{BB962C8B-B14F-4D97-AF65-F5344CB8AC3E}">
        <p14:creationId xmlns:p14="http://schemas.microsoft.com/office/powerpoint/2010/main" val="2251891097"/>
      </p:ext>
    </p:extLst>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ext Box 1">
            <a:extLst>
              <a:ext uri="{FF2B5EF4-FFF2-40B4-BE49-F238E27FC236}">
                <a16:creationId xmlns:a16="http://schemas.microsoft.com/office/drawing/2014/main" id="{E8E4B774-9F0A-4989-A01D-C5394D8D4AA5}"/>
              </a:ext>
            </a:extLst>
          </p:cNvPr>
          <p:cNvSpPr txBox="1">
            <a:spLocks noGrp="1" noChangeArrowheads="1"/>
          </p:cNvSpPr>
          <p:nvPr>
            <p:ph type="sldNum" sz="quarter" idx="10"/>
          </p:nvPr>
        </p:nvSpPr>
        <p:spPr>
          <a:ln/>
        </p:spPr>
        <p:txBody>
          <a:bodyPr/>
          <a:lstStyle>
            <a:lvl1pPr>
              <a:defRPr/>
            </a:lvl1pPr>
          </a:lstStyle>
          <a:p>
            <a:pPr>
              <a:defRPr/>
            </a:pPr>
            <a:fld id="{0AED2FC9-5092-4BE3-B001-5F00ECAB92C3}" type="slidenum">
              <a:rPr lang="en-US" altLang="en-US"/>
              <a:pPr>
                <a:defRPr/>
              </a:pPr>
              <a:t>‹#›</a:t>
            </a:fld>
            <a:endParaRPr lang="en-US" altLang="en-US" dirty="0"/>
          </a:p>
        </p:txBody>
      </p:sp>
    </p:spTree>
    <p:extLst>
      <p:ext uri="{BB962C8B-B14F-4D97-AF65-F5344CB8AC3E}">
        <p14:creationId xmlns:p14="http://schemas.microsoft.com/office/powerpoint/2010/main" val="3374590201"/>
      </p:ext>
    </p:extLst>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Text Box 1">
            <a:extLst>
              <a:ext uri="{FF2B5EF4-FFF2-40B4-BE49-F238E27FC236}">
                <a16:creationId xmlns:a16="http://schemas.microsoft.com/office/drawing/2014/main" id="{98A64504-5AFC-40B0-9C33-7F1C05B320A4}"/>
              </a:ext>
            </a:extLst>
          </p:cNvPr>
          <p:cNvSpPr txBox="1">
            <a:spLocks noGrp="1" noChangeArrowheads="1"/>
          </p:cNvSpPr>
          <p:nvPr>
            <p:ph type="sldNum" sz="quarter" idx="10"/>
          </p:nvPr>
        </p:nvSpPr>
        <p:spPr>
          <a:ln/>
        </p:spPr>
        <p:txBody>
          <a:bodyPr/>
          <a:lstStyle>
            <a:lvl1pPr>
              <a:defRPr/>
            </a:lvl1pPr>
          </a:lstStyle>
          <a:p>
            <a:pPr>
              <a:defRPr/>
            </a:pPr>
            <a:fld id="{00990E47-7F24-4246-AA3B-9C41637EB1EA}" type="slidenum">
              <a:rPr lang="en-US" altLang="en-US"/>
              <a:pPr>
                <a:defRPr/>
              </a:pPr>
              <a:t>‹#›</a:t>
            </a:fld>
            <a:endParaRPr lang="en-US" altLang="en-US" dirty="0"/>
          </a:p>
        </p:txBody>
      </p:sp>
    </p:spTree>
    <p:extLst>
      <p:ext uri="{BB962C8B-B14F-4D97-AF65-F5344CB8AC3E}">
        <p14:creationId xmlns:p14="http://schemas.microsoft.com/office/powerpoint/2010/main" val="3921725151"/>
      </p:ext>
    </p:extLst>
  </p:cSld>
  <p:clrMapOvr>
    <a:masterClrMapping/>
  </p:clrMapOv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Text Box 1">
            <a:extLst>
              <a:ext uri="{FF2B5EF4-FFF2-40B4-BE49-F238E27FC236}">
                <a16:creationId xmlns:a16="http://schemas.microsoft.com/office/drawing/2014/main" id="{322CB7B9-2AEB-4D42-A0EF-E28A36234DED}"/>
              </a:ext>
            </a:extLst>
          </p:cNvPr>
          <p:cNvSpPr txBox="1">
            <a:spLocks noGrp="1" noChangeArrowheads="1"/>
          </p:cNvSpPr>
          <p:nvPr>
            <p:ph type="sldNum" sz="quarter" idx="10"/>
          </p:nvPr>
        </p:nvSpPr>
        <p:spPr>
          <a:ln/>
        </p:spPr>
        <p:txBody>
          <a:bodyPr/>
          <a:lstStyle>
            <a:lvl1pPr>
              <a:defRPr/>
            </a:lvl1pPr>
          </a:lstStyle>
          <a:p>
            <a:pPr>
              <a:defRPr/>
            </a:pPr>
            <a:fld id="{AB72C93C-CEAC-4865-8A4B-9AACB4F73FEA}" type="slidenum">
              <a:rPr lang="en-US" altLang="en-US"/>
              <a:pPr>
                <a:defRPr/>
              </a:pPr>
              <a:t>‹#›</a:t>
            </a:fld>
            <a:endParaRPr lang="en-US" altLang="en-US" dirty="0"/>
          </a:p>
        </p:txBody>
      </p:sp>
    </p:spTree>
    <p:extLst>
      <p:ext uri="{BB962C8B-B14F-4D97-AF65-F5344CB8AC3E}">
        <p14:creationId xmlns:p14="http://schemas.microsoft.com/office/powerpoint/2010/main" val="2249983069"/>
      </p:ext>
    </p:extLst>
  </p:cSld>
  <p:clrMapOvr>
    <a:masterClrMapping/>
  </p:clrMapOv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Box 1">
            <a:extLst>
              <a:ext uri="{FF2B5EF4-FFF2-40B4-BE49-F238E27FC236}">
                <a16:creationId xmlns:a16="http://schemas.microsoft.com/office/drawing/2014/main" id="{FEFDA6AF-31E2-469E-AAA5-330F0B7C6AE4}"/>
              </a:ext>
            </a:extLst>
          </p:cNvPr>
          <p:cNvSpPr txBox="1">
            <a:spLocks noGrp="1" noChangeArrowheads="1"/>
          </p:cNvSpPr>
          <p:nvPr>
            <p:ph type="sldNum" sz="quarter" idx="10"/>
          </p:nvPr>
        </p:nvSpPr>
        <p:spPr>
          <a:ln/>
        </p:spPr>
        <p:txBody>
          <a:bodyPr/>
          <a:lstStyle>
            <a:lvl1pPr>
              <a:defRPr/>
            </a:lvl1pPr>
          </a:lstStyle>
          <a:p>
            <a:pPr>
              <a:defRPr/>
            </a:pPr>
            <a:fld id="{DFA385A5-B973-4086-9CBA-327938A9C10E}" type="slidenum">
              <a:rPr lang="en-US" altLang="en-US"/>
              <a:pPr>
                <a:defRPr/>
              </a:pPr>
              <a:t>‹#›</a:t>
            </a:fld>
            <a:endParaRPr lang="en-US" altLang="en-US" dirty="0"/>
          </a:p>
        </p:txBody>
      </p:sp>
    </p:spTree>
    <p:extLst>
      <p:ext uri="{BB962C8B-B14F-4D97-AF65-F5344CB8AC3E}">
        <p14:creationId xmlns:p14="http://schemas.microsoft.com/office/powerpoint/2010/main" val="4160825275"/>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3"/>
          <p:cNvSpPr txBox="1">
            <a:spLocks noGrp="1" noChangeArrowheads="1"/>
          </p:cNvSpPr>
          <p:nvPr>
            <p:ph type="sldNum" sz="quarter" idx="10"/>
          </p:nvPr>
        </p:nvSpPr>
        <p:spPr>
          <a:xfrm>
            <a:off x="838200" y="6477000"/>
            <a:ext cx="274638" cy="241300"/>
          </a:xfrm>
          <a:prstGeom prst="rect">
            <a:avLst/>
          </a:prstGeom>
        </p:spPr>
        <p:txBody>
          <a:bodyPr/>
          <a:lstStyle>
            <a:lvl1pPr>
              <a:defRPr/>
            </a:lvl1pPr>
          </a:lstStyle>
          <a:p>
            <a:pPr>
              <a:defRPr/>
            </a:pPr>
            <a:fld id="{091170A0-83BA-4000-B982-B4D456C14AF6}" type="slidenum">
              <a:rPr lang="en-US" altLang="en-US"/>
              <a:pPr>
                <a:defRPr/>
              </a:pPr>
              <a:t>‹#›</a:t>
            </a:fld>
            <a:endParaRPr lang="en-US" altLang="en-US" dirty="0"/>
          </a:p>
        </p:txBody>
      </p:sp>
    </p:spTree>
    <p:extLst>
      <p:ext uri="{BB962C8B-B14F-4D97-AF65-F5344CB8AC3E}">
        <p14:creationId xmlns:p14="http://schemas.microsoft.com/office/powerpoint/2010/main" val="2064623735"/>
      </p:ext>
    </p:extLst>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sym typeface="Lucida Grande" charset="0"/>
            </a:endParaRPr>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Box 1">
            <a:extLst>
              <a:ext uri="{FF2B5EF4-FFF2-40B4-BE49-F238E27FC236}">
                <a16:creationId xmlns:a16="http://schemas.microsoft.com/office/drawing/2014/main" id="{7E3D979D-ADF7-4742-90C9-48E61B1489AA}"/>
              </a:ext>
            </a:extLst>
          </p:cNvPr>
          <p:cNvSpPr txBox="1">
            <a:spLocks noGrp="1" noChangeArrowheads="1"/>
          </p:cNvSpPr>
          <p:nvPr>
            <p:ph type="sldNum" sz="quarter" idx="10"/>
          </p:nvPr>
        </p:nvSpPr>
        <p:spPr>
          <a:ln/>
        </p:spPr>
        <p:txBody>
          <a:bodyPr/>
          <a:lstStyle>
            <a:lvl1pPr>
              <a:defRPr/>
            </a:lvl1pPr>
          </a:lstStyle>
          <a:p>
            <a:pPr>
              <a:defRPr/>
            </a:pPr>
            <a:fld id="{57872D3D-DDD1-4099-A762-FF171AD20EFA}" type="slidenum">
              <a:rPr lang="en-US" altLang="en-US"/>
              <a:pPr>
                <a:defRPr/>
              </a:pPr>
              <a:t>‹#›</a:t>
            </a:fld>
            <a:endParaRPr lang="en-US" altLang="en-US" dirty="0"/>
          </a:p>
        </p:txBody>
      </p:sp>
    </p:spTree>
    <p:extLst>
      <p:ext uri="{BB962C8B-B14F-4D97-AF65-F5344CB8AC3E}">
        <p14:creationId xmlns:p14="http://schemas.microsoft.com/office/powerpoint/2010/main" val="2161222162"/>
      </p:ext>
    </p:extLst>
  </p:cSld>
  <p:clrMapOvr>
    <a:masterClrMapping/>
  </p:clrMapOv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1">
            <a:extLst>
              <a:ext uri="{FF2B5EF4-FFF2-40B4-BE49-F238E27FC236}">
                <a16:creationId xmlns:a16="http://schemas.microsoft.com/office/drawing/2014/main" id="{A73FB4C3-1048-412E-A9B7-1C3C71EBE565}"/>
              </a:ext>
            </a:extLst>
          </p:cNvPr>
          <p:cNvSpPr txBox="1">
            <a:spLocks noGrp="1" noChangeArrowheads="1"/>
          </p:cNvSpPr>
          <p:nvPr>
            <p:ph type="sldNum" sz="quarter" idx="10"/>
          </p:nvPr>
        </p:nvSpPr>
        <p:spPr>
          <a:ln/>
        </p:spPr>
        <p:txBody>
          <a:bodyPr/>
          <a:lstStyle>
            <a:lvl1pPr>
              <a:defRPr/>
            </a:lvl1pPr>
          </a:lstStyle>
          <a:p>
            <a:pPr>
              <a:defRPr/>
            </a:pPr>
            <a:fld id="{EBEB684A-46E5-4670-927F-41AFE8FE571D}" type="slidenum">
              <a:rPr lang="en-US" altLang="en-US"/>
              <a:pPr>
                <a:defRPr/>
              </a:pPr>
              <a:t>‹#›</a:t>
            </a:fld>
            <a:endParaRPr lang="en-US" altLang="en-US" dirty="0"/>
          </a:p>
        </p:txBody>
      </p:sp>
    </p:spTree>
    <p:extLst>
      <p:ext uri="{BB962C8B-B14F-4D97-AF65-F5344CB8AC3E}">
        <p14:creationId xmlns:p14="http://schemas.microsoft.com/office/powerpoint/2010/main" val="2315669352"/>
      </p:ext>
    </p:extLst>
  </p:cSld>
  <p:clrMapOvr>
    <a:masterClrMapping/>
  </p:clrMapOv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1">
            <a:extLst>
              <a:ext uri="{FF2B5EF4-FFF2-40B4-BE49-F238E27FC236}">
                <a16:creationId xmlns:a16="http://schemas.microsoft.com/office/drawing/2014/main" id="{21AFF91A-F9FB-4C05-B814-6B7F9C3C50B0}"/>
              </a:ext>
            </a:extLst>
          </p:cNvPr>
          <p:cNvSpPr txBox="1">
            <a:spLocks noGrp="1" noChangeArrowheads="1"/>
          </p:cNvSpPr>
          <p:nvPr>
            <p:ph type="sldNum" sz="quarter" idx="10"/>
          </p:nvPr>
        </p:nvSpPr>
        <p:spPr>
          <a:ln/>
        </p:spPr>
        <p:txBody>
          <a:bodyPr/>
          <a:lstStyle>
            <a:lvl1pPr>
              <a:defRPr/>
            </a:lvl1pPr>
          </a:lstStyle>
          <a:p>
            <a:pPr>
              <a:defRPr/>
            </a:pPr>
            <a:fld id="{DF617309-201A-4508-9B32-97B334CE7024}" type="slidenum">
              <a:rPr lang="en-US" altLang="en-US"/>
              <a:pPr>
                <a:defRPr/>
              </a:pPr>
              <a:t>‹#›</a:t>
            </a:fld>
            <a:endParaRPr lang="en-US" altLang="en-US" dirty="0"/>
          </a:p>
        </p:txBody>
      </p:sp>
    </p:spTree>
    <p:extLst>
      <p:ext uri="{BB962C8B-B14F-4D97-AF65-F5344CB8AC3E}">
        <p14:creationId xmlns:p14="http://schemas.microsoft.com/office/powerpoint/2010/main" val="2381356119"/>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Text Box 3"/>
          <p:cNvSpPr txBox="1">
            <a:spLocks noGrp="1" noChangeArrowheads="1"/>
          </p:cNvSpPr>
          <p:nvPr>
            <p:ph type="sldNum" sz="quarter" idx="10"/>
          </p:nvPr>
        </p:nvSpPr>
        <p:spPr>
          <a:xfrm>
            <a:off x="838200" y="6477000"/>
            <a:ext cx="274638" cy="241300"/>
          </a:xfrm>
          <a:prstGeom prst="rect">
            <a:avLst/>
          </a:prstGeom>
        </p:spPr>
        <p:txBody>
          <a:bodyPr/>
          <a:lstStyle>
            <a:lvl1pPr>
              <a:defRPr/>
            </a:lvl1pPr>
          </a:lstStyle>
          <a:p>
            <a:pPr>
              <a:defRPr/>
            </a:pPr>
            <a:fld id="{26BE34A4-6676-4DBD-B751-C8E6897A1EB2}" type="slidenum">
              <a:rPr lang="en-US" altLang="en-US"/>
              <a:pPr>
                <a:defRPr/>
              </a:pPr>
              <a:t>‹#›</a:t>
            </a:fld>
            <a:endParaRPr lang="en-US" altLang="en-US" dirty="0"/>
          </a:p>
        </p:txBody>
      </p:sp>
    </p:spTree>
    <p:extLst>
      <p:ext uri="{BB962C8B-B14F-4D97-AF65-F5344CB8AC3E}">
        <p14:creationId xmlns:p14="http://schemas.microsoft.com/office/powerpoint/2010/main" val="3424455326"/>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5613" y="3306763"/>
            <a:ext cx="4038600" cy="106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6613" y="3306763"/>
            <a:ext cx="4038600" cy="106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Box 3"/>
          <p:cNvSpPr txBox="1">
            <a:spLocks noGrp="1" noChangeArrowheads="1"/>
          </p:cNvSpPr>
          <p:nvPr>
            <p:ph type="sldNum" sz="quarter" idx="10"/>
          </p:nvPr>
        </p:nvSpPr>
        <p:spPr>
          <a:xfrm>
            <a:off x="838200" y="6477000"/>
            <a:ext cx="274638" cy="241300"/>
          </a:xfrm>
          <a:prstGeom prst="rect">
            <a:avLst/>
          </a:prstGeom>
        </p:spPr>
        <p:txBody>
          <a:bodyPr/>
          <a:lstStyle>
            <a:lvl1pPr>
              <a:defRPr/>
            </a:lvl1pPr>
          </a:lstStyle>
          <a:p>
            <a:pPr>
              <a:defRPr/>
            </a:pPr>
            <a:fld id="{BDCB195E-9B83-43EE-A3DD-1BD474C2BEB0}" type="slidenum">
              <a:rPr lang="en-US" altLang="en-US"/>
              <a:pPr>
                <a:defRPr/>
              </a:pPr>
              <a:t>‹#›</a:t>
            </a:fld>
            <a:endParaRPr lang="en-US" altLang="en-US" dirty="0"/>
          </a:p>
        </p:txBody>
      </p:sp>
    </p:spTree>
    <p:extLst>
      <p:ext uri="{BB962C8B-B14F-4D97-AF65-F5344CB8AC3E}">
        <p14:creationId xmlns:p14="http://schemas.microsoft.com/office/powerpoint/2010/main" val="883968756"/>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ext Box 3"/>
          <p:cNvSpPr txBox="1">
            <a:spLocks noGrp="1" noChangeArrowheads="1"/>
          </p:cNvSpPr>
          <p:nvPr>
            <p:ph type="sldNum" sz="quarter" idx="10"/>
          </p:nvPr>
        </p:nvSpPr>
        <p:spPr>
          <a:xfrm>
            <a:off x="838200" y="6477000"/>
            <a:ext cx="274638" cy="241300"/>
          </a:xfrm>
          <a:prstGeom prst="rect">
            <a:avLst/>
          </a:prstGeom>
        </p:spPr>
        <p:txBody>
          <a:bodyPr/>
          <a:lstStyle>
            <a:lvl1pPr>
              <a:defRPr/>
            </a:lvl1pPr>
          </a:lstStyle>
          <a:p>
            <a:pPr>
              <a:defRPr/>
            </a:pPr>
            <a:fld id="{8129ADEC-52F3-4558-9210-2C2116893D84}" type="slidenum">
              <a:rPr lang="en-US" altLang="en-US"/>
              <a:pPr>
                <a:defRPr/>
              </a:pPr>
              <a:t>‹#›</a:t>
            </a:fld>
            <a:endParaRPr lang="en-US" altLang="en-US" dirty="0"/>
          </a:p>
        </p:txBody>
      </p:sp>
    </p:spTree>
    <p:extLst>
      <p:ext uri="{BB962C8B-B14F-4D97-AF65-F5344CB8AC3E}">
        <p14:creationId xmlns:p14="http://schemas.microsoft.com/office/powerpoint/2010/main" val="1813659166"/>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Text Box 3"/>
          <p:cNvSpPr txBox="1">
            <a:spLocks noGrp="1" noChangeArrowheads="1"/>
          </p:cNvSpPr>
          <p:nvPr>
            <p:ph type="sldNum" sz="quarter" idx="10"/>
          </p:nvPr>
        </p:nvSpPr>
        <p:spPr>
          <a:xfrm>
            <a:off x="838200" y="6477000"/>
            <a:ext cx="274638" cy="241300"/>
          </a:xfrm>
          <a:prstGeom prst="rect">
            <a:avLst/>
          </a:prstGeom>
        </p:spPr>
        <p:txBody>
          <a:bodyPr/>
          <a:lstStyle>
            <a:lvl1pPr>
              <a:defRPr/>
            </a:lvl1pPr>
          </a:lstStyle>
          <a:p>
            <a:pPr>
              <a:defRPr/>
            </a:pPr>
            <a:fld id="{E855F51F-7B1D-40E9-A14E-B1E14CD2E28C}" type="slidenum">
              <a:rPr lang="en-US" altLang="en-US"/>
              <a:pPr>
                <a:defRPr/>
              </a:pPr>
              <a:t>‹#›</a:t>
            </a:fld>
            <a:endParaRPr lang="en-US" altLang="en-US" dirty="0"/>
          </a:p>
        </p:txBody>
      </p:sp>
    </p:spTree>
    <p:extLst>
      <p:ext uri="{BB962C8B-B14F-4D97-AF65-F5344CB8AC3E}">
        <p14:creationId xmlns:p14="http://schemas.microsoft.com/office/powerpoint/2010/main" val="821393226"/>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Text Box 3"/>
          <p:cNvSpPr txBox="1">
            <a:spLocks noGrp="1" noChangeArrowheads="1"/>
          </p:cNvSpPr>
          <p:nvPr>
            <p:ph type="sldNum" sz="quarter" idx="10"/>
          </p:nvPr>
        </p:nvSpPr>
        <p:spPr>
          <a:xfrm>
            <a:off x="838200" y="6477000"/>
            <a:ext cx="274638" cy="241300"/>
          </a:xfrm>
          <a:prstGeom prst="rect">
            <a:avLst/>
          </a:prstGeom>
        </p:spPr>
        <p:txBody>
          <a:bodyPr/>
          <a:lstStyle>
            <a:lvl1pPr>
              <a:defRPr/>
            </a:lvl1pPr>
          </a:lstStyle>
          <a:p>
            <a:pPr>
              <a:defRPr/>
            </a:pPr>
            <a:fld id="{B2B818EA-F3E4-4784-B4A1-AA646D670F26}" type="slidenum">
              <a:rPr lang="en-US" altLang="en-US"/>
              <a:pPr>
                <a:defRPr/>
              </a:pPr>
              <a:t>‹#›</a:t>
            </a:fld>
            <a:endParaRPr lang="en-US" altLang="en-US" dirty="0"/>
          </a:p>
        </p:txBody>
      </p:sp>
    </p:spTree>
    <p:extLst>
      <p:ext uri="{BB962C8B-B14F-4D97-AF65-F5344CB8AC3E}">
        <p14:creationId xmlns:p14="http://schemas.microsoft.com/office/powerpoint/2010/main" val="2910048655"/>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Box 3"/>
          <p:cNvSpPr txBox="1">
            <a:spLocks noGrp="1" noChangeArrowheads="1"/>
          </p:cNvSpPr>
          <p:nvPr>
            <p:ph type="sldNum" sz="quarter" idx="10"/>
          </p:nvPr>
        </p:nvSpPr>
        <p:spPr>
          <a:xfrm>
            <a:off x="838200" y="6477000"/>
            <a:ext cx="274638" cy="241300"/>
          </a:xfrm>
          <a:prstGeom prst="rect">
            <a:avLst/>
          </a:prstGeom>
        </p:spPr>
        <p:txBody>
          <a:bodyPr/>
          <a:lstStyle>
            <a:lvl1pPr>
              <a:defRPr/>
            </a:lvl1pPr>
          </a:lstStyle>
          <a:p>
            <a:pPr>
              <a:defRPr/>
            </a:pPr>
            <a:fld id="{65F2F98F-766D-4E96-A101-F34D1BC78903}" type="slidenum">
              <a:rPr lang="en-US" altLang="en-US"/>
              <a:pPr>
                <a:defRPr/>
              </a:pPr>
              <a:t>‹#›</a:t>
            </a:fld>
            <a:endParaRPr lang="en-US" altLang="en-US" dirty="0"/>
          </a:p>
        </p:txBody>
      </p:sp>
    </p:spTree>
    <p:extLst>
      <p:ext uri="{BB962C8B-B14F-4D97-AF65-F5344CB8AC3E}">
        <p14:creationId xmlns:p14="http://schemas.microsoft.com/office/powerpoint/2010/main" val="2875644314"/>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sym typeface="Lucida Grande" charset="0"/>
            </a:endParaRP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Box 3"/>
          <p:cNvSpPr txBox="1">
            <a:spLocks noGrp="1" noChangeArrowheads="1"/>
          </p:cNvSpPr>
          <p:nvPr>
            <p:ph type="sldNum" sz="quarter" idx="10"/>
          </p:nvPr>
        </p:nvSpPr>
        <p:spPr>
          <a:xfrm>
            <a:off x="838200" y="6477000"/>
            <a:ext cx="274638" cy="241300"/>
          </a:xfrm>
          <a:prstGeom prst="rect">
            <a:avLst/>
          </a:prstGeom>
        </p:spPr>
        <p:txBody>
          <a:bodyPr/>
          <a:lstStyle>
            <a:lvl1pPr>
              <a:defRPr/>
            </a:lvl1pPr>
          </a:lstStyle>
          <a:p>
            <a:pPr>
              <a:defRPr/>
            </a:pPr>
            <a:fld id="{EA794B5D-4321-41AC-87FF-427E58AD374B}" type="slidenum">
              <a:rPr lang="en-US" altLang="en-US"/>
              <a:pPr>
                <a:defRPr/>
              </a:pPr>
              <a:t>‹#›</a:t>
            </a:fld>
            <a:endParaRPr lang="en-US" altLang="en-US" dirty="0"/>
          </a:p>
        </p:txBody>
      </p:sp>
    </p:spTree>
    <p:extLst>
      <p:ext uri="{BB962C8B-B14F-4D97-AF65-F5344CB8AC3E}">
        <p14:creationId xmlns:p14="http://schemas.microsoft.com/office/powerpoint/2010/main" val="2477681496"/>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2.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9" name="Rectangle 8"/>
          <p:cNvSpPr/>
          <p:nvPr userDrawn="1"/>
        </p:nvSpPr>
        <p:spPr>
          <a:xfrm rot="20133270">
            <a:off x="1154239" y="2875003"/>
            <a:ext cx="6835526" cy="1107996"/>
          </a:xfrm>
          <a:prstGeom prst="rect">
            <a:avLst/>
          </a:prstGeom>
          <a:noFill/>
        </p:spPr>
        <p:txBody>
          <a:bodyPr wrap="none">
            <a:spAutoFit/>
          </a:bodyPr>
          <a:lstStyle/>
          <a:p>
            <a:pPr algn="ctr">
              <a:defRPr/>
            </a:pPr>
            <a:r>
              <a:rPr lang="en-US" sz="6600" b="1" spc="50" dirty="0">
                <a:ln w="0"/>
                <a:solidFill>
                  <a:schemeClr val="bg1">
                    <a:lumMod val="85000"/>
                    <a:alpha val="25000"/>
                  </a:schemeClr>
                </a:solidFill>
                <a:effectLst>
                  <a:innerShdw blurRad="63500" dist="50800" dir="13500000">
                    <a:srgbClr val="000000">
                      <a:alpha val="16000"/>
                    </a:srgbClr>
                  </a:innerShdw>
                </a:effectLst>
                <a:latin typeface="Tahoma" panose="020B0604030504040204" pitchFamily="34" charset="0"/>
                <a:ea typeface="Tahoma" panose="020B0604030504040204" pitchFamily="34" charset="0"/>
                <a:cs typeface="Tahoma" panose="020B0604030504040204" pitchFamily="34" charset="0"/>
              </a:rPr>
              <a:t>CONFIDENTIAL</a:t>
            </a:r>
            <a:endParaRPr lang="en-US" sz="5400" b="1" spc="50" dirty="0">
              <a:ln w="0"/>
              <a:solidFill>
                <a:schemeClr val="bg1">
                  <a:lumMod val="85000"/>
                  <a:alpha val="25000"/>
                </a:schemeClr>
              </a:solidFill>
              <a:effectLst>
                <a:innerShdw blurRad="63500" dist="50800" dir="13500000">
                  <a:srgbClr val="000000">
                    <a:alpha val="16000"/>
                  </a:srgbClr>
                </a:innerShdw>
              </a:effectLst>
              <a:latin typeface="Tahoma" panose="020B0604030504040204" pitchFamily="34" charset="0"/>
              <a:ea typeface="Tahoma" panose="020B0604030504040204" pitchFamily="34" charset="0"/>
              <a:cs typeface="Tahoma" panose="020B0604030504040204" pitchFamily="34" charset="0"/>
            </a:endParaRPr>
          </a:p>
        </p:txBody>
      </p:sp>
      <p:sp>
        <p:nvSpPr>
          <p:cNvPr id="1026" name="Rectangle 1"/>
          <p:cNvSpPr>
            <a:spLocks noGrp="1" noChangeArrowheads="1"/>
          </p:cNvSpPr>
          <p:nvPr>
            <p:ph type="title"/>
          </p:nvPr>
        </p:nvSpPr>
        <p:spPr bwMode="auto">
          <a:xfrm>
            <a:off x="455613" y="0"/>
            <a:ext cx="8229600" cy="3222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vert="horz" wrap="square" lIns="0" tIns="0" rIns="0" bIns="0" numCol="1" anchor="b" anchorCtr="0" compatLnSpc="1">
            <a:prstTxWarp prst="textNoShape">
              <a:avLst/>
            </a:prstTxWarp>
          </a:bodyPr>
          <a:lstStyle/>
          <a:p>
            <a:pPr lvl="0"/>
            <a:r>
              <a:rPr lang="en-US" altLang="en-US">
                <a:sym typeface="Lucida Grande" charset="0"/>
              </a:rPr>
              <a:t>Click to edit Master title style</a:t>
            </a:r>
          </a:p>
        </p:txBody>
      </p:sp>
      <p:sp>
        <p:nvSpPr>
          <p:cNvPr id="1027" name="Rectangle 2"/>
          <p:cNvSpPr>
            <a:spLocks noGrp="1" noChangeArrowheads="1"/>
          </p:cNvSpPr>
          <p:nvPr>
            <p:ph type="body" idx="1"/>
          </p:nvPr>
        </p:nvSpPr>
        <p:spPr bwMode="auto">
          <a:xfrm>
            <a:off x="455613" y="3306763"/>
            <a:ext cx="8229600" cy="1066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vert="horz" wrap="square" lIns="0" tIns="0" rIns="0" bIns="0" numCol="1" anchor="t" anchorCtr="0" compatLnSpc="1">
            <a:prstTxWarp prst="textNoShape">
              <a:avLst/>
            </a:prstTxWarp>
          </a:bodyPr>
          <a:lstStyle/>
          <a:p>
            <a:pPr lvl="0"/>
            <a:r>
              <a:rPr lang="en-US" altLang="en-US">
                <a:sym typeface="Lucida Grande" charset="0"/>
              </a:rPr>
              <a:t>Click to edit Master text styles</a:t>
            </a:r>
          </a:p>
          <a:p>
            <a:pPr lvl="1"/>
            <a:r>
              <a:rPr lang="en-US" altLang="en-US">
                <a:sym typeface="Lucida Grande" charset="0"/>
              </a:rPr>
              <a:t>Second level</a:t>
            </a:r>
          </a:p>
          <a:p>
            <a:pPr lvl="2"/>
            <a:r>
              <a:rPr lang="en-US" altLang="en-US">
                <a:sym typeface="Lucida Grande" charset="0"/>
              </a:rPr>
              <a:t>Third level</a:t>
            </a:r>
          </a:p>
          <a:p>
            <a:pPr lvl="3"/>
            <a:r>
              <a:rPr lang="en-US" altLang="en-US">
                <a:sym typeface="Lucida Grande" charset="0"/>
              </a:rPr>
              <a:t>Fourth level</a:t>
            </a:r>
          </a:p>
          <a:p>
            <a:pPr lvl="4"/>
            <a:r>
              <a:rPr lang="en-US" altLang="en-US">
                <a:sym typeface="Lucida Grande" charset="0"/>
              </a:rPr>
              <a:t>Fifth level</a:t>
            </a:r>
          </a:p>
        </p:txBody>
      </p:sp>
      <p:sp>
        <p:nvSpPr>
          <p:cNvPr id="1029" name="TextBox 7"/>
          <p:cNvSpPr txBox="1">
            <a:spLocks noChangeArrowheads="1"/>
          </p:cNvSpPr>
          <p:nvPr userDrawn="1"/>
        </p:nvSpPr>
        <p:spPr bwMode="auto">
          <a:xfrm>
            <a:off x="228600" y="6480175"/>
            <a:ext cx="27432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4200">
                <a:solidFill>
                  <a:srgbClr val="000000"/>
                </a:solidFill>
                <a:latin typeface="Gill Sans" charset="0"/>
                <a:ea typeface="ヒラギノ角ゴ ProN W3" charset="0"/>
                <a:cs typeface="ヒラギノ角ゴ ProN W3" charset="0"/>
                <a:sym typeface="Gill Sans" charset="0"/>
              </a:defRPr>
            </a:lvl1pPr>
            <a:lvl2pPr marL="742950" indent="-285750">
              <a:defRPr sz="4200">
                <a:solidFill>
                  <a:srgbClr val="000000"/>
                </a:solidFill>
                <a:latin typeface="Gill Sans" charset="0"/>
                <a:ea typeface="ヒラギノ角ゴ ProN W3" charset="0"/>
                <a:cs typeface="ヒラギノ角ゴ ProN W3" charset="0"/>
                <a:sym typeface="Gill Sans" charset="0"/>
              </a:defRPr>
            </a:lvl2pPr>
            <a:lvl3pPr marL="1143000" indent="-228600">
              <a:defRPr sz="4200">
                <a:solidFill>
                  <a:srgbClr val="000000"/>
                </a:solidFill>
                <a:latin typeface="Gill Sans" charset="0"/>
                <a:ea typeface="ヒラギノ角ゴ ProN W3" charset="0"/>
                <a:cs typeface="ヒラギノ角ゴ ProN W3" charset="0"/>
                <a:sym typeface="Gill Sans" charset="0"/>
              </a:defRPr>
            </a:lvl3pPr>
            <a:lvl4pPr marL="1600200" indent="-228600">
              <a:defRPr sz="4200">
                <a:solidFill>
                  <a:srgbClr val="000000"/>
                </a:solidFill>
                <a:latin typeface="Gill Sans" charset="0"/>
                <a:ea typeface="ヒラギノ角ゴ ProN W3" charset="0"/>
                <a:cs typeface="ヒラギノ角ゴ ProN W3" charset="0"/>
                <a:sym typeface="Gill Sans" charset="0"/>
              </a:defRPr>
            </a:lvl4pPr>
            <a:lvl5pPr marL="2057400" indent="-228600">
              <a:defRPr sz="4200">
                <a:solidFill>
                  <a:srgbClr val="000000"/>
                </a:solidFill>
                <a:latin typeface="Gill Sans" charset="0"/>
                <a:ea typeface="ヒラギノ角ゴ ProN W3" charset="0"/>
                <a:cs typeface="ヒラギノ角ゴ ProN W3" charset="0"/>
                <a:sym typeface="Gill Sans" charset="0"/>
              </a:defRPr>
            </a:lvl5pPr>
            <a:lvl6pPr marL="2514600" indent="-228600" eaLnBrk="0" fontAlgn="base" hangingPunct="0">
              <a:spcBef>
                <a:spcPct val="0"/>
              </a:spcBef>
              <a:spcAft>
                <a:spcPct val="0"/>
              </a:spcAft>
              <a:defRPr sz="4200">
                <a:solidFill>
                  <a:srgbClr val="000000"/>
                </a:solidFill>
                <a:latin typeface="Gill Sans" charset="0"/>
                <a:ea typeface="ヒラギノ角ゴ ProN W3" charset="0"/>
                <a:cs typeface="ヒラギノ角ゴ ProN W3" charset="0"/>
                <a:sym typeface="Gill Sans" charset="0"/>
              </a:defRPr>
            </a:lvl6pPr>
            <a:lvl7pPr marL="2971800" indent="-228600" eaLnBrk="0" fontAlgn="base" hangingPunct="0">
              <a:spcBef>
                <a:spcPct val="0"/>
              </a:spcBef>
              <a:spcAft>
                <a:spcPct val="0"/>
              </a:spcAft>
              <a:defRPr sz="4200">
                <a:solidFill>
                  <a:srgbClr val="000000"/>
                </a:solidFill>
                <a:latin typeface="Gill Sans" charset="0"/>
                <a:ea typeface="ヒラギノ角ゴ ProN W3" charset="0"/>
                <a:cs typeface="ヒラギノ角ゴ ProN W3" charset="0"/>
                <a:sym typeface="Gill Sans" charset="0"/>
              </a:defRPr>
            </a:lvl7pPr>
            <a:lvl8pPr marL="3429000" indent="-228600" eaLnBrk="0" fontAlgn="base" hangingPunct="0">
              <a:spcBef>
                <a:spcPct val="0"/>
              </a:spcBef>
              <a:spcAft>
                <a:spcPct val="0"/>
              </a:spcAft>
              <a:defRPr sz="4200">
                <a:solidFill>
                  <a:srgbClr val="000000"/>
                </a:solidFill>
                <a:latin typeface="Gill Sans" charset="0"/>
                <a:ea typeface="ヒラギノ角ゴ ProN W3" charset="0"/>
                <a:cs typeface="ヒラギノ角ゴ ProN W3" charset="0"/>
                <a:sym typeface="Gill Sans" charset="0"/>
              </a:defRPr>
            </a:lvl8pPr>
            <a:lvl9pPr marL="3886200" indent="-228600" eaLnBrk="0" fontAlgn="base" hangingPunct="0">
              <a:spcBef>
                <a:spcPct val="0"/>
              </a:spcBef>
              <a:spcAft>
                <a:spcPct val="0"/>
              </a:spcAft>
              <a:defRPr sz="4200">
                <a:solidFill>
                  <a:srgbClr val="000000"/>
                </a:solidFill>
                <a:latin typeface="Gill Sans" charset="0"/>
                <a:ea typeface="ヒラギノ角ゴ ProN W3" charset="0"/>
                <a:cs typeface="ヒラギノ角ゴ ProN W3" charset="0"/>
                <a:sym typeface="Gill Sans" charset="0"/>
              </a:defRPr>
            </a:lvl9pPr>
          </a:lstStyle>
          <a:p>
            <a:pPr>
              <a:defRPr/>
            </a:pPr>
            <a:r>
              <a:rPr lang="en-US" altLang="en-US" sz="1400" dirty="0">
                <a:solidFill>
                  <a:srgbClr val="A6A6A6"/>
                </a:solidFill>
              </a:rPr>
              <a:t>GCU – For Internal Use Only</a:t>
            </a:r>
          </a:p>
        </p:txBody>
      </p:sp>
    </p:spTree>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transition/>
  <p:hf hdr="0" dt="0"/>
  <p:txStyles>
    <p:titleStyle>
      <a:lvl1pPr algn="ctr" rtl="0" eaLnBrk="0" fontAlgn="base" hangingPunct="0">
        <a:spcBef>
          <a:spcPct val="0"/>
        </a:spcBef>
        <a:spcAft>
          <a:spcPct val="0"/>
        </a:spcAft>
        <a:defRPr sz="6000">
          <a:solidFill>
            <a:srgbClr val="FFFFFF"/>
          </a:solidFill>
          <a:latin typeface="+mj-lt"/>
          <a:ea typeface="+mj-ea"/>
          <a:cs typeface="+mj-cs"/>
          <a:sym typeface="Lucida Grande" charset="0"/>
        </a:defRPr>
      </a:lvl1pPr>
      <a:lvl2pPr algn="ctr" rtl="0" eaLnBrk="0" fontAlgn="base" hangingPunct="0">
        <a:spcBef>
          <a:spcPct val="0"/>
        </a:spcBef>
        <a:spcAft>
          <a:spcPct val="0"/>
        </a:spcAft>
        <a:defRPr sz="6000">
          <a:solidFill>
            <a:srgbClr val="FFFFFF"/>
          </a:solidFill>
          <a:latin typeface="Lucida Grande" charset="0"/>
          <a:ea typeface="ヒラギノ角ゴ ProN W3" charset="0"/>
          <a:cs typeface="ヒラギノ角ゴ ProN W3" charset="0"/>
          <a:sym typeface="Lucida Grande" charset="0"/>
        </a:defRPr>
      </a:lvl2pPr>
      <a:lvl3pPr algn="ctr" rtl="0" eaLnBrk="0" fontAlgn="base" hangingPunct="0">
        <a:spcBef>
          <a:spcPct val="0"/>
        </a:spcBef>
        <a:spcAft>
          <a:spcPct val="0"/>
        </a:spcAft>
        <a:defRPr sz="6000">
          <a:solidFill>
            <a:srgbClr val="FFFFFF"/>
          </a:solidFill>
          <a:latin typeface="Lucida Grande" charset="0"/>
          <a:ea typeface="ヒラギノ角ゴ ProN W3" charset="0"/>
          <a:cs typeface="ヒラギノ角ゴ ProN W3" charset="0"/>
          <a:sym typeface="Lucida Grande" charset="0"/>
        </a:defRPr>
      </a:lvl3pPr>
      <a:lvl4pPr algn="ctr" rtl="0" eaLnBrk="0" fontAlgn="base" hangingPunct="0">
        <a:spcBef>
          <a:spcPct val="0"/>
        </a:spcBef>
        <a:spcAft>
          <a:spcPct val="0"/>
        </a:spcAft>
        <a:defRPr sz="6000">
          <a:solidFill>
            <a:srgbClr val="FFFFFF"/>
          </a:solidFill>
          <a:latin typeface="Lucida Grande" charset="0"/>
          <a:ea typeface="ヒラギノ角ゴ ProN W3" charset="0"/>
          <a:cs typeface="ヒラギノ角ゴ ProN W3" charset="0"/>
          <a:sym typeface="Lucida Grande" charset="0"/>
        </a:defRPr>
      </a:lvl4pPr>
      <a:lvl5pPr algn="ctr" rtl="0" eaLnBrk="0" fontAlgn="base" hangingPunct="0">
        <a:spcBef>
          <a:spcPct val="0"/>
        </a:spcBef>
        <a:spcAft>
          <a:spcPct val="0"/>
        </a:spcAft>
        <a:defRPr sz="6000">
          <a:solidFill>
            <a:srgbClr val="FFFFFF"/>
          </a:solidFill>
          <a:latin typeface="Lucida Grande" charset="0"/>
          <a:ea typeface="ヒラギノ角ゴ ProN W3" charset="0"/>
          <a:cs typeface="ヒラギノ角ゴ ProN W3" charset="0"/>
          <a:sym typeface="Lucida Grande" charset="0"/>
        </a:defRPr>
      </a:lvl5pPr>
      <a:lvl6pPr marL="457200" algn="ctr" rtl="0" fontAlgn="base">
        <a:spcBef>
          <a:spcPct val="0"/>
        </a:spcBef>
        <a:spcAft>
          <a:spcPct val="0"/>
        </a:spcAft>
        <a:defRPr sz="6000">
          <a:solidFill>
            <a:srgbClr val="FFFFFF"/>
          </a:solidFill>
          <a:latin typeface="Lucida Grande" charset="0"/>
          <a:ea typeface="ヒラギノ角ゴ ProN W3" charset="0"/>
          <a:cs typeface="ヒラギノ角ゴ ProN W3" charset="0"/>
          <a:sym typeface="Lucida Grande" charset="0"/>
        </a:defRPr>
      </a:lvl6pPr>
      <a:lvl7pPr marL="914400" algn="ctr" rtl="0" fontAlgn="base">
        <a:spcBef>
          <a:spcPct val="0"/>
        </a:spcBef>
        <a:spcAft>
          <a:spcPct val="0"/>
        </a:spcAft>
        <a:defRPr sz="6000">
          <a:solidFill>
            <a:srgbClr val="FFFFFF"/>
          </a:solidFill>
          <a:latin typeface="Lucida Grande" charset="0"/>
          <a:ea typeface="ヒラギノ角ゴ ProN W3" charset="0"/>
          <a:cs typeface="ヒラギノ角ゴ ProN W3" charset="0"/>
          <a:sym typeface="Lucida Grande" charset="0"/>
        </a:defRPr>
      </a:lvl7pPr>
      <a:lvl8pPr marL="1371600" algn="ctr" rtl="0" fontAlgn="base">
        <a:spcBef>
          <a:spcPct val="0"/>
        </a:spcBef>
        <a:spcAft>
          <a:spcPct val="0"/>
        </a:spcAft>
        <a:defRPr sz="6000">
          <a:solidFill>
            <a:srgbClr val="FFFFFF"/>
          </a:solidFill>
          <a:latin typeface="Lucida Grande" charset="0"/>
          <a:ea typeface="ヒラギノ角ゴ ProN W3" charset="0"/>
          <a:cs typeface="ヒラギノ角ゴ ProN W3" charset="0"/>
          <a:sym typeface="Lucida Grande" charset="0"/>
        </a:defRPr>
      </a:lvl8pPr>
      <a:lvl9pPr marL="1828800" algn="ctr" rtl="0" fontAlgn="base">
        <a:spcBef>
          <a:spcPct val="0"/>
        </a:spcBef>
        <a:spcAft>
          <a:spcPct val="0"/>
        </a:spcAft>
        <a:defRPr sz="6000">
          <a:solidFill>
            <a:srgbClr val="FFFFFF"/>
          </a:solidFill>
          <a:latin typeface="Lucida Grande" charset="0"/>
          <a:ea typeface="ヒラギノ角ゴ ProN W3" charset="0"/>
          <a:cs typeface="ヒラギノ角ゴ ProN W3" charset="0"/>
          <a:sym typeface="Lucida Grande" charset="0"/>
        </a:defRPr>
      </a:lvl9pPr>
    </p:titleStyle>
    <p:bodyStyle>
      <a:lvl1pPr algn="ctr" rtl="0" eaLnBrk="0" fontAlgn="base" hangingPunct="0">
        <a:spcBef>
          <a:spcPts val="300"/>
        </a:spcBef>
        <a:spcAft>
          <a:spcPct val="0"/>
        </a:spcAft>
        <a:defRPr>
          <a:solidFill>
            <a:srgbClr val="FFFFFF"/>
          </a:solidFill>
          <a:latin typeface="+mn-lt"/>
          <a:ea typeface="+mn-ea"/>
          <a:cs typeface="+mn-cs"/>
          <a:sym typeface="Lucida Grande" charset="0"/>
        </a:defRPr>
      </a:lvl1pPr>
      <a:lvl2pPr marL="457200" algn="ctr" rtl="0" eaLnBrk="0" fontAlgn="base" hangingPunct="0">
        <a:spcBef>
          <a:spcPts val="600"/>
        </a:spcBef>
        <a:spcAft>
          <a:spcPct val="0"/>
        </a:spcAft>
        <a:defRPr sz="2000">
          <a:solidFill>
            <a:srgbClr val="878787"/>
          </a:solidFill>
          <a:latin typeface="+mn-lt"/>
          <a:ea typeface="+mn-ea"/>
          <a:cs typeface="+mn-cs"/>
          <a:sym typeface="Lucida Grande" charset="0"/>
        </a:defRPr>
      </a:lvl2pPr>
      <a:lvl3pPr marL="914400" algn="ctr" rtl="0" eaLnBrk="0" fontAlgn="base" hangingPunct="0">
        <a:spcBef>
          <a:spcPts val="600"/>
        </a:spcBef>
        <a:spcAft>
          <a:spcPct val="0"/>
        </a:spcAft>
        <a:defRPr>
          <a:solidFill>
            <a:srgbClr val="878787"/>
          </a:solidFill>
          <a:latin typeface="+mn-lt"/>
          <a:ea typeface="+mn-ea"/>
          <a:cs typeface="+mn-cs"/>
          <a:sym typeface="Lucida Grande" charset="0"/>
        </a:defRPr>
      </a:lvl3pPr>
      <a:lvl4pPr marL="1371600" algn="ctr" rtl="0" eaLnBrk="0" fontAlgn="base" hangingPunct="0">
        <a:spcBef>
          <a:spcPts val="600"/>
        </a:spcBef>
        <a:spcAft>
          <a:spcPct val="0"/>
        </a:spcAft>
        <a:defRPr>
          <a:solidFill>
            <a:srgbClr val="878787"/>
          </a:solidFill>
          <a:latin typeface="+mn-lt"/>
          <a:ea typeface="+mn-ea"/>
          <a:cs typeface="+mn-cs"/>
          <a:sym typeface="Lucida Grande" charset="0"/>
        </a:defRPr>
      </a:lvl4pPr>
      <a:lvl5pPr marL="1828800" algn="ctr" rtl="0" eaLnBrk="0" fontAlgn="base" hangingPunct="0">
        <a:spcBef>
          <a:spcPts val="600"/>
        </a:spcBef>
        <a:spcAft>
          <a:spcPct val="0"/>
        </a:spcAft>
        <a:defRPr>
          <a:solidFill>
            <a:srgbClr val="878787"/>
          </a:solidFill>
          <a:latin typeface="+mn-lt"/>
          <a:ea typeface="+mn-ea"/>
          <a:cs typeface="+mn-cs"/>
          <a:sym typeface="Lucida Grande" charset="0"/>
        </a:defRPr>
      </a:lvl5pPr>
      <a:lvl6pPr marL="2286000" algn="ctr" rtl="0" fontAlgn="base">
        <a:spcBef>
          <a:spcPts val="600"/>
        </a:spcBef>
        <a:spcAft>
          <a:spcPct val="0"/>
        </a:spcAft>
        <a:defRPr>
          <a:solidFill>
            <a:srgbClr val="878787"/>
          </a:solidFill>
          <a:latin typeface="+mn-lt"/>
          <a:ea typeface="+mn-ea"/>
          <a:cs typeface="+mn-cs"/>
          <a:sym typeface="Lucida Grande" charset="0"/>
        </a:defRPr>
      </a:lvl6pPr>
      <a:lvl7pPr marL="2743200" algn="ctr" rtl="0" fontAlgn="base">
        <a:spcBef>
          <a:spcPts val="600"/>
        </a:spcBef>
        <a:spcAft>
          <a:spcPct val="0"/>
        </a:spcAft>
        <a:defRPr>
          <a:solidFill>
            <a:srgbClr val="878787"/>
          </a:solidFill>
          <a:latin typeface="+mn-lt"/>
          <a:ea typeface="+mn-ea"/>
          <a:cs typeface="+mn-cs"/>
          <a:sym typeface="Lucida Grande" charset="0"/>
        </a:defRPr>
      </a:lvl7pPr>
      <a:lvl8pPr marL="3200400" algn="ctr" rtl="0" fontAlgn="base">
        <a:spcBef>
          <a:spcPts val="600"/>
        </a:spcBef>
        <a:spcAft>
          <a:spcPct val="0"/>
        </a:spcAft>
        <a:defRPr>
          <a:solidFill>
            <a:srgbClr val="878787"/>
          </a:solidFill>
          <a:latin typeface="+mn-lt"/>
          <a:ea typeface="+mn-ea"/>
          <a:cs typeface="+mn-cs"/>
          <a:sym typeface="Lucida Grande" charset="0"/>
        </a:defRPr>
      </a:lvl8pPr>
      <a:lvl9pPr marL="3657600" algn="ctr" rtl="0" fontAlgn="base">
        <a:spcBef>
          <a:spcPts val="600"/>
        </a:spcBef>
        <a:spcAft>
          <a:spcPct val="0"/>
        </a:spcAft>
        <a:defRPr>
          <a:solidFill>
            <a:srgbClr val="878787"/>
          </a:solidFill>
          <a:latin typeface="+mn-lt"/>
          <a:ea typeface="+mn-ea"/>
          <a:cs typeface="+mn-cs"/>
          <a:sym typeface="Lucida Grande"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767C0F8-321A-433A-A9A2-37E06A19152D}"/>
              </a:ext>
            </a:extLst>
          </p:cNvPr>
          <p:cNvSpPr/>
          <p:nvPr userDrawn="1"/>
        </p:nvSpPr>
        <p:spPr>
          <a:xfrm rot="20133270">
            <a:off x="1154239" y="2875003"/>
            <a:ext cx="6835526" cy="1107996"/>
          </a:xfrm>
          <a:prstGeom prst="rect">
            <a:avLst/>
          </a:prstGeom>
          <a:noFill/>
        </p:spPr>
        <p:txBody>
          <a:bodyPr wrap="none">
            <a:spAutoFit/>
          </a:bodyPr>
          <a:lstStyle/>
          <a:p>
            <a:pPr algn="ctr">
              <a:defRPr/>
            </a:pPr>
            <a:r>
              <a:rPr lang="en-US" sz="6600" b="1" spc="50" dirty="0">
                <a:ln w="0"/>
                <a:solidFill>
                  <a:srgbClr val="FFFFFF">
                    <a:lumMod val="85000"/>
                    <a:alpha val="25000"/>
                  </a:srgbClr>
                </a:solidFill>
                <a:effectLst>
                  <a:innerShdw blurRad="63500" dist="50800" dir="13500000">
                    <a:srgbClr val="000000">
                      <a:alpha val="16000"/>
                    </a:srgbClr>
                  </a:innerShdw>
                </a:effectLst>
                <a:latin typeface="Tahoma" panose="020B0604030504040204" pitchFamily="34" charset="0"/>
                <a:ea typeface="Tahoma" panose="020B0604030504040204" pitchFamily="34" charset="0"/>
                <a:cs typeface="Tahoma" panose="020B0604030504040204" pitchFamily="34" charset="0"/>
              </a:rPr>
              <a:t>CONFIDENTIAL</a:t>
            </a:r>
            <a:endParaRPr lang="en-US" sz="5400" b="1" spc="50" dirty="0">
              <a:ln w="0"/>
              <a:solidFill>
                <a:srgbClr val="FFFFFF">
                  <a:lumMod val="85000"/>
                  <a:alpha val="25000"/>
                </a:srgbClr>
              </a:solidFill>
              <a:effectLst>
                <a:innerShdw blurRad="63500" dist="50800" dir="13500000">
                  <a:srgbClr val="000000">
                    <a:alpha val="16000"/>
                  </a:srgbClr>
                </a:innerShdw>
              </a:effectLst>
              <a:latin typeface="Tahoma" panose="020B0604030504040204" pitchFamily="34" charset="0"/>
              <a:ea typeface="Tahoma" panose="020B0604030504040204" pitchFamily="34" charset="0"/>
              <a:cs typeface="Tahoma" panose="020B0604030504040204" pitchFamily="34" charset="0"/>
            </a:endParaRPr>
          </a:p>
        </p:txBody>
      </p:sp>
      <p:sp>
        <p:nvSpPr>
          <p:cNvPr id="3073" name="Text Box 1">
            <a:extLst>
              <a:ext uri="{FF2B5EF4-FFF2-40B4-BE49-F238E27FC236}">
                <a16:creationId xmlns:a16="http://schemas.microsoft.com/office/drawing/2014/main" id="{28B84D81-8CFA-42CA-837B-2763A30D659E}"/>
              </a:ext>
            </a:extLst>
          </p:cNvPr>
          <p:cNvSpPr txBox="1">
            <a:spLocks noGrp="1" noChangeArrowheads="1"/>
          </p:cNvSpPr>
          <p:nvPr>
            <p:ph type="sldNum" sz="quarter" idx="4"/>
          </p:nvPr>
        </p:nvSpPr>
        <p:spPr bwMode="auto">
          <a:xfrm>
            <a:off x="4433888" y="6480175"/>
            <a:ext cx="274637" cy="2413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91440" tIns="45720" rIns="91440" bIns="45720" numCol="1" anchor="ctr" anchorCtr="0" compatLnSpc="1">
            <a:prstTxWarp prst="textNoShape">
              <a:avLst/>
            </a:prstTxWarp>
          </a:bodyPr>
          <a:lstStyle>
            <a:lvl1pPr algn="ctr" eaLnBrk="1" hangingPunct="1">
              <a:defRPr sz="1100" b="1">
                <a:solidFill>
                  <a:srgbClr val="7F7F7F"/>
                </a:solidFill>
                <a:latin typeface="Lucida Grande" charset="0"/>
                <a:ea typeface="Lucida Grande" charset="0"/>
                <a:cs typeface="Lucida Grande" charset="0"/>
                <a:sym typeface="Lucida Grande" charset="0"/>
              </a:defRPr>
            </a:lvl1pPr>
          </a:lstStyle>
          <a:p>
            <a:pPr>
              <a:defRPr/>
            </a:pPr>
            <a:fld id="{2001C355-B4CF-495D-A84A-3C128F762090}" type="slidenum">
              <a:rPr lang="en-US" altLang="en-US"/>
              <a:pPr>
                <a:defRPr/>
              </a:pPr>
              <a:t>‹#›</a:t>
            </a:fld>
            <a:endParaRPr lang="en-US" altLang="en-US" dirty="0"/>
          </a:p>
        </p:txBody>
      </p:sp>
      <p:sp>
        <p:nvSpPr>
          <p:cNvPr id="3076" name="TextBox 2">
            <a:extLst>
              <a:ext uri="{FF2B5EF4-FFF2-40B4-BE49-F238E27FC236}">
                <a16:creationId xmlns:a16="http://schemas.microsoft.com/office/drawing/2014/main" id="{4EE8071E-2A43-4633-A629-3B739BE7BBB8}"/>
              </a:ext>
            </a:extLst>
          </p:cNvPr>
          <p:cNvSpPr txBox="1">
            <a:spLocks noChangeArrowheads="1"/>
          </p:cNvSpPr>
          <p:nvPr userDrawn="1"/>
        </p:nvSpPr>
        <p:spPr bwMode="auto">
          <a:xfrm>
            <a:off x="228600" y="6480175"/>
            <a:ext cx="27432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4200">
                <a:solidFill>
                  <a:srgbClr val="000000"/>
                </a:solidFill>
                <a:latin typeface="Gill Sans" charset="0"/>
                <a:cs typeface="ヒラギノ角ゴ ProN W3" charset="0"/>
                <a:sym typeface="Gill Sans" charset="0"/>
              </a:defRPr>
            </a:lvl1pPr>
            <a:lvl2pPr marL="742950" indent="-285750">
              <a:defRPr sz="4200">
                <a:solidFill>
                  <a:srgbClr val="000000"/>
                </a:solidFill>
                <a:latin typeface="Gill Sans" charset="0"/>
                <a:cs typeface="ヒラギノ角ゴ ProN W3" charset="0"/>
                <a:sym typeface="Gill Sans" charset="0"/>
              </a:defRPr>
            </a:lvl2pPr>
            <a:lvl3pPr marL="1143000" indent="-228600">
              <a:defRPr sz="4200">
                <a:solidFill>
                  <a:srgbClr val="000000"/>
                </a:solidFill>
                <a:latin typeface="Gill Sans" charset="0"/>
                <a:cs typeface="ヒラギノ角ゴ ProN W3" charset="0"/>
                <a:sym typeface="Gill Sans" charset="0"/>
              </a:defRPr>
            </a:lvl3pPr>
            <a:lvl4pPr marL="1600200" indent="-228600">
              <a:defRPr sz="4200">
                <a:solidFill>
                  <a:srgbClr val="000000"/>
                </a:solidFill>
                <a:latin typeface="Gill Sans" charset="0"/>
                <a:cs typeface="ヒラギノ角ゴ ProN W3" charset="0"/>
                <a:sym typeface="Gill Sans" charset="0"/>
              </a:defRPr>
            </a:lvl4pPr>
            <a:lvl5pPr marL="2057400" indent="-228600">
              <a:defRPr sz="4200">
                <a:solidFill>
                  <a:srgbClr val="000000"/>
                </a:solidFill>
                <a:latin typeface="Gill Sans" charset="0"/>
                <a:cs typeface="ヒラギノ角ゴ ProN W3" charset="0"/>
                <a:sym typeface="Gill Sans" charset="0"/>
              </a:defRPr>
            </a:lvl5pPr>
            <a:lvl6pPr marL="2514600" indent="-228600" eaLnBrk="0" fontAlgn="base" hangingPunct="0">
              <a:spcBef>
                <a:spcPct val="0"/>
              </a:spcBef>
              <a:spcAft>
                <a:spcPct val="0"/>
              </a:spcAft>
              <a:defRPr sz="4200">
                <a:solidFill>
                  <a:srgbClr val="000000"/>
                </a:solidFill>
                <a:latin typeface="Gill Sans" charset="0"/>
                <a:cs typeface="ヒラギノ角ゴ ProN W3" charset="0"/>
                <a:sym typeface="Gill Sans" charset="0"/>
              </a:defRPr>
            </a:lvl6pPr>
            <a:lvl7pPr marL="2971800" indent="-228600" eaLnBrk="0" fontAlgn="base" hangingPunct="0">
              <a:spcBef>
                <a:spcPct val="0"/>
              </a:spcBef>
              <a:spcAft>
                <a:spcPct val="0"/>
              </a:spcAft>
              <a:defRPr sz="4200">
                <a:solidFill>
                  <a:srgbClr val="000000"/>
                </a:solidFill>
                <a:latin typeface="Gill Sans" charset="0"/>
                <a:cs typeface="ヒラギノ角ゴ ProN W3" charset="0"/>
                <a:sym typeface="Gill Sans" charset="0"/>
              </a:defRPr>
            </a:lvl7pPr>
            <a:lvl8pPr marL="3429000" indent="-228600" eaLnBrk="0" fontAlgn="base" hangingPunct="0">
              <a:spcBef>
                <a:spcPct val="0"/>
              </a:spcBef>
              <a:spcAft>
                <a:spcPct val="0"/>
              </a:spcAft>
              <a:defRPr sz="4200">
                <a:solidFill>
                  <a:srgbClr val="000000"/>
                </a:solidFill>
                <a:latin typeface="Gill Sans" charset="0"/>
                <a:cs typeface="ヒラギノ角ゴ ProN W3" charset="0"/>
                <a:sym typeface="Gill Sans" charset="0"/>
              </a:defRPr>
            </a:lvl8pPr>
            <a:lvl9pPr marL="3886200" indent="-228600" eaLnBrk="0" fontAlgn="base" hangingPunct="0">
              <a:spcBef>
                <a:spcPct val="0"/>
              </a:spcBef>
              <a:spcAft>
                <a:spcPct val="0"/>
              </a:spcAft>
              <a:defRPr sz="4200">
                <a:solidFill>
                  <a:srgbClr val="000000"/>
                </a:solidFill>
                <a:latin typeface="Gill Sans" charset="0"/>
                <a:cs typeface="ヒラギノ角ゴ ProN W3" charset="0"/>
                <a:sym typeface="Gill Sans" charset="0"/>
              </a:defRPr>
            </a:lvl9pPr>
          </a:lstStyle>
          <a:p>
            <a:pPr>
              <a:defRPr/>
            </a:pPr>
            <a:r>
              <a:rPr lang="en-US" altLang="en-US" sz="1400" dirty="0">
                <a:solidFill>
                  <a:srgbClr val="A6A6A6"/>
                </a:solidFill>
              </a:rPr>
              <a:t>GCU – For Internal Use Only</a:t>
            </a:r>
          </a:p>
        </p:txBody>
      </p:sp>
    </p:spTree>
    <p:extLst>
      <p:ext uri="{BB962C8B-B14F-4D97-AF65-F5344CB8AC3E}">
        <p14:creationId xmlns:p14="http://schemas.microsoft.com/office/powerpoint/2010/main" val="3823330147"/>
      </p:ext>
    </p:extLst>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Lst>
  <p:transition/>
  <p:hf hdr="0" dt="0"/>
  <p:txStyles>
    <p:titleStyle>
      <a:lvl1pPr algn="ctr" rtl="0" eaLnBrk="0" fontAlgn="base" hangingPunct="0">
        <a:spcBef>
          <a:spcPct val="0"/>
        </a:spcBef>
        <a:spcAft>
          <a:spcPct val="0"/>
        </a:spcAft>
        <a:defRPr sz="4600">
          <a:solidFill>
            <a:srgbClr val="FFFFFF"/>
          </a:solidFill>
          <a:latin typeface="+mj-lt"/>
          <a:ea typeface="+mj-ea"/>
          <a:cs typeface="+mj-cs"/>
          <a:sym typeface="Lucida Grande" charset="0"/>
        </a:defRPr>
      </a:lvl1pPr>
      <a:lvl2pPr algn="ctr" rtl="0" eaLnBrk="0" fontAlgn="base" hangingPunct="0">
        <a:spcBef>
          <a:spcPct val="0"/>
        </a:spcBef>
        <a:spcAft>
          <a:spcPct val="0"/>
        </a:spcAft>
        <a:defRPr sz="4600">
          <a:solidFill>
            <a:srgbClr val="FFFFFF"/>
          </a:solidFill>
          <a:latin typeface="Lucida Grande" charset="0"/>
          <a:ea typeface="ヒラギノ角ゴ ProN W3" charset="0"/>
          <a:cs typeface="ヒラギノ角ゴ ProN W3" charset="0"/>
          <a:sym typeface="Lucida Grande" charset="0"/>
        </a:defRPr>
      </a:lvl2pPr>
      <a:lvl3pPr algn="ctr" rtl="0" eaLnBrk="0" fontAlgn="base" hangingPunct="0">
        <a:spcBef>
          <a:spcPct val="0"/>
        </a:spcBef>
        <a:spcAft>
          <a:spcPct val="0"/>
        </a:spcAft>
        <a:defRPr sz="4600">
          <a:solidFill>
            <a:srgbClr val="FFFFFF"/>
          </a:solidFill>
          <a:latin typeface="Lucida Grande" charset="0"/>
          <a:ea typeface="ヒラギノ角ゴ ProN W3" charset="0"/>
          <a:cs typeface="ヒラギノ角ゴ ProN W3" charset="0"/>
          <a:sym typeface="Lucida Grande" charset="0"/>
        </a:defRPr>
      </a:lvl3pPr>
      <a:lvl4pPr algn="ctr" rtl="0" eaLnBrk="0" fontAlgn="base" hangingPunct="0">
        <a:spcBef>
          <a:spcPct val="0"/>
        </a:spcBef>
        <a:spcAft>
          <a:spcPct val="0"/>
        </a:spcAft>
        <a:defRPr sz="4600">
          <a:solidFill>
            <a:srgbClr val="FFFFFF"/>
          </a:solidFill>
          <a:latin typeface="Lucida Grande" charset="0"/>
          <a:ea typeface="ヒラギノ角ゴ ProN W3" charset="0"/>
          <a:cs typeface="ヒラギノ角ゴ ProN W3" charset="0"/>
          <a:sym typeface="Lucida Grande" charset="0"/>
        </a:defRPr>
      </a:lvl4pPr>
      <a:lvl5pPr algn="ctr" rtl="0" eaLnBrk="0" fontAlgn="base" hangingPunct="0">
        <a:spcBef>
          <a:spcPct val="0"/>
        </a:spcBef>
        <a:spcAft>
          <a:spcPct val="0"/>
        </a:spcAft>
        <a:defRPr sz="4600">
          <a:solidFill>
            <a:srgbClr val="FFFFFF"/>
          </a:solidFill>
          <a:latin typeface="Lucida Grande" charset="0"/>
          <a:ea typeface="ヒラギノ角ゴ ProN W3" charset="0"/>
          <a:cs typeface="ヒラギノ角ゴ ProN W3" charset="0"/>
          <a:sym typeface="Lucida Grande" charset="0"/>
        </a:defRPr>
      </a:lvl5pPr>
      <a:lvl6pPr marL="457200" algn="ctr" rtl="0" fontAlgn="base">
        <a:spcBef>
          <a:spcPct val="0"/>
        </a:spcBef>
        <a:spcAft>
          <a:spcPct val="0"/>
        </a:spcAft>
        <a:defRPr sz="4600">
          <a:solidFill>
            <a:srgbClr val="FFFFFF"/>
          </a:solidFill>
          <a:latin typeface="Lucida Grande" charset="0"/>
          <a:ea typeface="ヒラギノ角ゴ ProN W3" charset="0"/>
          <a:cs typeface="ヒラギノ角ゴ ProN W3" charset="0"/>
          <a:sym typeface="Lucida Grande" charset="0"/>
        </a:defRPr>
      </a:lvl6pPr>
      <a:lvl7pPr marL="914400" algn="ctr" rtl="0" fontAlgn="base">
        <a:spcBef>
          <a:spcPct val="0"/>
        </a:spcBef>
        <a:spcAft>
          <a:spcPct val="0"/>
        </a:spcAft>
        <a:defRPr sz="4600">
          <a:solidFill>
            <a:srgbClr val="FFFFFF"/>
          </a:solidFill>
          <a:latin typeface="Lucida Grande" charset="0"/>
          <a:ea typeface="ヒラギノ角ゴ ProN W3" charset="0"/>
          <a:cs typeface="ヒラギノ角ゴ ProN W3" charset="0"/>
          <a:sym typeface="Lucida Grande" charset="0"/>
        </a:defRPr>
      </a:lvl7pPr>
      <a:lvl8pPr marL="1371600" algn="ctr" rtl="0" fontAlgn="base">
        <a:spcBef>
          <a:spcPct val="0"/>
        </a:spcBef>
        <a:spcAft>
          <a:spcPct val="0"/>
        </a:spcAft>
        <a:defRPr sz="4600">
          <a:solidFill>
            <a:srgbClr val="FFFFFF"/>
          </a:solidFill>
          <a:latin typeface="Lucida Grande" charset="0"/>
          <a:ea typeface="ヒラギノ角ゴ ProN W3" charset="0"/>
          <a:cs typeface="ヒラギノ角ゴ ProN W3" charset="0"/>
          <a:sym typeface="Lucida Grande" charset="0"/>
        </a:defRPr>
      </a:lvl8pPr>
      <a:lvl9pPr marL="1828800" algn="ctr" rtl="0" fontAlgn="base">
        <a:spcBef>
          <a:spcPct val="0"/>
        </a:spcBef>
        <a:spcAft>
          <a:spcPct val="0"/>
        </a:spcAft>
        <a:defRPr sz="4600">
          <a:solidFill>
            <a:srgbClr val="FFFFFF"/>
          </a:solidFill>
          <a:latin typeface="Lucida Grande" charset="0"/>
          <a:ea typeface="ヒラギノ角ゴ ProN W3" charset="0"/>
          <a:cs typeface="ヒラギノ角ゴ ProN W3" charset="0"/>
          <a:sym typeface="Lucida Grande" charset="0"/>
        </a:defRPr>
      </a:lvl9pPr>
    </p:titleStyle>
    <p:bodyStyle>
      <a:lvl1pPr marL="342900" indent="-342900" algn="l" rtl="0" eaLnBrk="0" fontAlgn="base" hangingPunct="0">
        <a:spcBef>
          <a:spcPts val="2000"/>
        </a:spcBef>
        <a:spcAft>
          <a:spcPct val="0"/>
        </a:spcAft>
        <a:buClr>
          <a:srgbClr val="660066"/>
        </a:buClr>
        <a:buSzPct val="89000"/>
        <a:buFont typeface="Arial" panose="020B0604020202020204" pitchFamily="34" charset="0"/>
        <a:buChar char="•"/>
        <a:defRPr sz="2200">
          <a:solidFill>
            <a:srgbClr val="595959"/>
          </a:solidFill>
          <a:latin typeface="+mn-lt"/>
          <a:ea typeface="+mn-ea"/>
          <a:cs typeface="+mn-cs"/>
          <a:sym typeface="Lucida Grande" charset="0"/>
        </a:defRPr>
      </a:lvl1pPr>
      <a:lvl2pPr marL="685800" indent="-336550" algn="l" rtl="0" eaLnBrk="0" fontAlgn="base" hangingPunct="0">
        <a:spcBef>
          <a:spcPts val="600"/>
        </a:spcBef>
        <a:spcAft>
          <a:spcPct val="0"/>
        </a:spcAft>
        <a:buClr>
          <a:srgbClr val="660066"/>
        </a:buClr>
        <a:buSzPct val="89000"/>
        <a:buFont typeface="Arial" panose="020B0604020202020204" pitchFamily="34" charset="0"/>
        <a:buChar char="•"/>
        <a:defRPr sz="2000">
          <a:solidFill>
            <a:srgbClr val="595959"/>
          </a:solidFill>
          <a:latin typeface="+mn-lt"/>
          <a:ea typeface="+mn-ea"/>
          <a:cs typeface="+mn-cs"/>
          <a:sym typeface="Lucida Grande" charset="0"/>
        </a:defRPr>
      </a:lvl2pPr>
      <a:lvl3pPr marL="1035050" indent="-349250" algn="l" rtl="0" eaLnBrk="0" fontAlgn="base" hangingPunct="0">
        <a:spcBef>
          <a:spcPts val="600"/>
        </a:spcBef>
        <a:spcAft>
          <a:spcPct val="0"/>
        </a:spcAft>
        <a:buClr>
          <a:srgbClr val="660066"/>
        </a:buClr>
        <a:buSzPct val="89000"/>
        <a:buFont typeface="Arial" panose="020B0604020202020204" pitchFamily="34" charset="0"/>
        <a:buChar char="•"/>
        <a:defRPr>
          <a:solidFill>
            <a:srgbClr val="595959"/>
          </a:solidFill>
          <a:latin typeface="+mn-lt"/>
          <a:ea typeface="+mn-ea"/>
          <a:cs typeface="+mn-cs"/>
          <a:sym typeface="Lucida Grande" charset="0"/>
        </a:defRPr>
      </a:lvl3pPr>
      <a:lvl4pPr marL="1371600" indent="-336550" algn="l" rtl="0" eaLnBrk="0" fontAlgn="base" hangingPunct="0">
        <a:spcBef>
          <a:spcPts val="600"/>
        </a:spcBef>
        <a:spcAft>
          <a:spcPct val="0"/>
        </a:spcAft>
        <a:buClr>
          <a:srgbClr val="660066"/>
        </a:buClr>
        <a:buSzPct val="89000"/>
        <a:buFont typeface="Arial" panose="020B0604020202020204" pitchFamily="34" charset="0"/>
        <a:buChar char="•"/>
        <a:defRPr>
          <a:solidFill>
            <a:srgbClr val="595959"/>
          </a:solidFill>
          <a:latin typeface="+mn-lt"/>
          <a:ea typeface="+mn-ea"/>
          <a:cs typeface="+mn-cs"/>
          <a:sym typeface="Lucida Grande" charset="0"/>
        </a:defRPr>
      </a:lvl4pPr>
      <a:lvl5pPr marL="1720850" indent="-349250" algn="l" rtl="0" eaLnBrk="0" fontAlgn="base" hangingPunct="0">
        <a:spcBef>
          <a:spcPts val="600"/>
        </a:spcBef>
        <a:spcAft>
          <a:spcPct val="0"/>
        </a:spcAft>
        <a:buClr>
          <a:srgbClr val="660066"/>
        </a:buClr>
        <a:buSzPct val="89000"/>
        <a:buFont typeface="Arial" panose="020B0604020202020204" pitchFamily="34" charset="0"/>
        <a:buChar char="•"/>
        <a:defRPr>
          <a:solidFill>
            <a:srgbClr val="595959"/>
          </a:solidFill>
          <a:latin typeface="+mn-lt"/>
          <a:ea typeface="+mn-ea"/>
          <a:cs typeface="+mn-cs"/>
          <a:sym typeface="Lucida Grande" charset="0"/>
        </a:defRPr>
      </a:lvl5pPr>
      <a:lvl6pPr marL="2178050" indent="-349250" algn="l" rtl="0" fontAlgn="base">
        <a:spcBef>
          <a:spcPts val="600"/>
        </a:spcBef>
        <a:spcAft>
          <a:spcPct val="0"/>
        </a:spcAft>
        <a:buClr>
          <a:srgbClr val="660066"/>
        </a:buClr>
        <a:buSzPct val="89000"/>
        <a:buFont typeface="Arial" charset="0"/>
        <a:buChar char="•"/>
        <a:defRPr>
          <a:solidFill>
            <a:srgbClr val="595959"/>
          </a:solidFill>
          <a:latin typeface="+mn-lt"/>
          <a:ea typeface="+mn-ea"/>
          <a:cs typeface="+mn-cs"/>
          <a:sym typeface="Lucida Grande" charset="0"/>
        </a:defRPr>
      </a:lvl6pPr>
      <a:lvl7pPr marL="2635250" indent="-349250" algn="l" rtl="0" fontAlgn="base">
        <a:spcBef>
          <a:spcPts val="600"/>
        </a:spcBef>
        <a:spcAft>
          <a:spcPct val="0"/>
        </a:spcAft>
        <a:buClr>
          <a:srgbClr val="660066"/>
        </a:buClr>
        <a:buSzPct val="89000"/>
        <a:buFont typeface="Arial" charset="0"/>
        <a:buChar char="•"/>
        <a:defRPr>
          <a:solidFill>
            <a:srgbClr val="595959"/>
          </a:solidFill>
          <a:latin typeface="+mn-lt"/>
          <a:ea typeface="+mn-ea"/>
          <a:cs typeface="+mn-cs"/>
          <a:sym typeface="Lucida Grande" charset="0"/>
        </a:defRPr>
      </a:lvl7pPr>
      <a:lvl8pPr marL="3092450" indent="-349250" algn="l" rtl="0" fontAlgn="base">
        <a:spcBef>
          <a:spcPts val="600"/>
        </a:spcBef>
        <a:spcAft>
          <a:spcPct val="0"/>
        </a:spcAft>
        <a:buClr>
          <a:srgbClr val="660066"/>
        </a:buClr>
        <a:buSzPct val="89000"/>
        <a:buFont typeface="Arial" charset="0"/>
        <a:buChar char="•"/>
        <a:defRPr>
          <a:solidFill>
            <a:srgbClr val="595959"/>
          </a:solidFill>
          <a:latin typeface="+mn-lt"/>
          <a:ea typeface="+mn-ea"/>
          <a:cs typeface="+mn-cs"/>
          <a:sym typeface="Lucida Grande" charset="0"/>
        </a:defRPr>
      </a:lvl8pPr>
      <a:lvl9pPr marL="3549650" indent="-349250" algn="l" rtl="0" fontAlgn="base">
        <a:spcBef>
          <a:spcPts val="600"/>
        </a:spcBef>
        <a:spcAft>
          <a:spcPct val="0"/>
        </a:spcAft>
        <a:buClr>
          <a:srgbClr val="660066"/>
        </a:buClr>
        <a:buSzPct val="89000"/>
        <a:buFont typeface="Arial" charset="0"/>
        <a:buChar char="•"/>
        <a:defRPr>
          <a:solidFill>
            <a:srgbClr val="595959"/>
          </a:solidFill>
          <a:latin typeface="+mn-lt"/>
          <a:ea typeface="+mn-ea"/>
          <a:cs typeface="+mn-cs"/>
          <a:sym typeface="Lucida Grande"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3" Type="http://schemas.openxmlformats.org/officeDocument/2006/relationships/comments" Target="../comments/comment7.xml"/><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6.xml"/></Relationships>
</file>

<file path=ppt/slides/_rels/slide17.xml.rels><?xml version="1.0" encoding="UTF-8" standalone="yes"?>
<Relationships xmlns="http://schemas.openxmlformats.org/package/2006/relationships"><Relationship Id="rId3" Type="http://schemas.openxmlformats.org/officeDocument/2006/relationships/comments" Target="../comments/comment8.xml"/><Relationship Id="rId2" Type="http://schemas.openxmlformats.org/officeDocument/2006/relationships/notesSlide" Target="../notesSlides/notesSlide16.xml"/><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3" Type="http://schemas.openxmlformats.org/officeDocument/2006/relationships/comments" Target="../comments/comment9.xml"/><Relationship Id="rId2" Type="http://schemas.openxmlformats.org/officeDocument/2006/relationships/notesSlide" Target="../notesSlides/notesSlide17.xm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3" Type="http://schemas.openxmlformats.org/officeDocument/2006/relationships/comments" Target="../comments/comment10.xml"/><Relationship Id="rId2" Type="http://schemas.openxmlformats.org/officeDocument/2006/relationships/notesSlide" Target="../notesSlides/notesSlide19.xml"/><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3" Type="http://schemas.openxmlformats.org/officeDocument/2006/relationships/comments" Target="../comments/comment11.xml"/><Relationship Id="rId2" Type="http://schemas.openxmlformats.org/officeDocument/2006/relationships/notesSlide" Target="../notesSlides/notesSlide21.xml"/><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2" Type="http://schemas.openxmlformats.org/officeDocument/2006/relationships/hyperlink" Target="http://dx.doi.org/10.14507/epaa.27.3714" TargetMode="External"/><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comments" Target="../comments/comment2.xml"/><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comments" Target="../comments/comment3.xml"/><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comments" Target="../comments/comment4.xml"/><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comments" Target="../comments/comment5.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comments" Target="../comments/comment6.xml"/><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46961" y="2162601"/>
            <a:ext cx="8229600" cy="3222625"/>
          </a:xfrm>
        </p:spPr>
        <p:txBody>
          <a:bodyPr>
            <a:normAutofit fontScale="90000"/>
          </a:bodyPr>
          <a:lstStyle/>
          <a:p>
            <a:br>
              <a:rPr lang="en-US" sz="4000" dirty="0"/>
            </a:br>
            <a:br>
              <a:rPr lang="en-US" sz="4000" dirty="0"/>
            </a:br>
            <a:br>
              <a:rPr lang="en-US" sz="4000" dirty="0"/>
            </a:br>
            <a:r>
              <a:rPr lang="en-US" sz="4000" dirty="0"/>
              <a:t>Prospectus or Proposal Defense Presentation</a:t>
            </a:r>
            <a:br>
              <a:rPr lang="en-US" sz="4000" dirty="0"/>
            </a:br>
            <a:br>
              <a:rPr lang="en-US" sz="4000" dirty="0"/>
            </a:br>
            <a:br>
              <a:rPr lang="en-US" sz="4000" dirty="0"/>
            </a:br>
            <a:r>
              <a:rPr lang="en-US" sz="4000" dirty="0"/>
              <a:t>Veteran Teacher Retention </a:t>
            </a:r>
            <a:br>
              <a:rPr lang="en-US" sz="4000" dirty="0"/>
            </a:br>
            <a:r>
              <a:rPr lang="en-US" sz="2400" dirty="0"/>
              <a:t>6/11/2020</a:t>
            </a:r>
            <a:br>
              <a:rPr lang="en-US" sz="2400" dirty="0"/>
            </a:br>
            <a:r>
              <a:rPr lang="en-US" sz="2400" dirty="0"/>
              <a:t>Charles Titus</a:t>
            </a:r>
            <a:br>
              <a:rPr lang="en-US" sz="2400" dirty="0"/>
            </a:br>
            <a:r>
              <a:rPr lang="en-US" sz="2400" dirty="0"/>
              <a:t>Chair’s name (</a:t>
            </a:r>
            <a:r>
              <a:rPr lang="en-US" sz="2400" i="1" dirty="0"/>
              <a:t>Dr. W.H.O. </a:t>
            </a:r>
            <a:r>
              <a:rPr lang="en-US" sz="2400" i="1" dirty="0" err="1"/>
              <a:t>Coulditbe</a:t>
            </a:r>
            <a:r>
              <a:rPr lang="en-US" sz="2400" i="1" dirty="0"/>
              <a:t>)</a:t>
            </a:r>
            <a:r>
              <a:rPr lang="en-US" sz="2400" dirty="0"/>
              <a:t> </a:t>
            </a:r>
            <a:br>
              <a:rPr lang="en-US" sz="2400" dirty="0"/>
            </a:br>
            <a:r>
              <a:rPr lang="en-US" sz="2400" dirty="0"/>
              <a:t>Methodologist’s name </a:t>
            </a:r>
            <a:r>
              <a:rPr lang="en-US" sz="2000" dirty="0"/>
              <a:t>(</a:t>
            </a:r>
            <a:r>
              <a:rPr lang="en-US" sz="2000" i="1" dirty="0"/>
              <a:t>Dr. I. D. </a:t>
            </a:r>
            <a:r>
              <a:rPr lang="en-US" sz="2000" i="1" dirty="0" err="1"/>
              <a:t>Ontknow</a:t>
            </a:r>
            <a:r>
              <a:rPr lang="en-US" sz="2000" i="1" dirty="0"/>
              <a:t>)</a:t>
            </a:r>
            <a:br>
              <a:rPr lang="en-US" sz="2000" dirty="0"/>
            </a:br>
            <a:r>
              <a:rPr lang="en-US" sz="2400" dirty="0"/>
              <a:t>Content Expert’s name </a:t>
            </a:r>
            <a:r>
              <a:rPr lang="en-US" sz="2200" i="1" dirty="0"/>
              <a:t>Dr. Mark </a:t>
            </a:r>
            <a:r>
              <a:rPr lang="en-US" sz="2200" i="1" dirty="0" err="1"/>
              <a:t>Duplissis</a:t>
            </a:r>
            <a:br>
              <a:rPr lang="en-US" sz="2000" b="1" dirty="0"/>
            </a:br>
            <a:endParaRPr lang="en-US" sz="2400" dirty="0"/>
          </a:p>
        </p:txBody>
      </p:sp>
      <p:sp>
        <p:nvSpPr>
          <p:cNvPr id="5" name="Slide Number Placeholder 4"/>
          <p:cNvSpPr>
            <a:spLocks noGrp="1"/>
          </p:cNvSpPr>
          <p:nvPr>
            <p:ph type="sldNum" sz="quarter" idx="10"/>
          </p:nvPr>
        </p:nvSpPr>
        <p:spPr>
          <a:xfrm>
            <a:off x="4561761" y="6450747"/>
            <a:ext cx="274638" cy="241300"/>
          </a:xfrm>
        </p:spPr>
        <p:txBody>
          <a:bodyPr/>
          <a:lstStyle/>
          <a:p>
            <a:pPr>
              <a:defRPr/>
            </a:pPr>
            <a:fld id="{091170A0-83BA-4000-B982-B4D456C14AF6}" type="slidenum">
              <a:rPr lang="en-US" altLang="en-US" sz="2400" smtClean="0"/>
              <a:pPr>
                <a:defRPr/>
              </a:pPr>
              <a:t>1</a:t>
            </a:fld>
            <a:endParaRPr lang="en-US" altLang="en-US" sz="2400" dirty="0"/>
          </a:p>
        </p:txBody>
      </p:sp>
    </p:spTree>
    <p:extLst>
      <p:ext uri="{BB962C8B-B14F-4D97-AF65-F5344CB8AC3E}">
        <p14:creationId xmlns:p14="http://schemas.microsoft.com/office/powerpoint/2010/main" val="1602828703"/>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633"/>
            <a:ext cx="8229600" cy="1143000"/>
          </a:xfrm>
        </p:spPr>
        <p:txBody>
          <a:bodyPr>
            <a:noAutofit/>
          </a:bodyPr>
          <a:lstStyle/>
          <a:p>
            <a:r>
              <a:rPr lang="en-US" sz="3600" dirty="0"/>
              <a:t>Population, Target Population, and Sample</a:t>
            </a:r>
          </a:p>
        </p:txBody>
      </p:sp>
      <p:sp>
        <p:nvSpPr>
          <p:cNvPr id="3" name="Content Placeholder 2"/>
          <p:cNvSpPr>
            <a:spLocks noGrp="1"/>
          </p:cNvSpPr>
          <p:nvPr>
            <p:ph idx="1"/>
          </p:nvPr>
        </p:nvSpPr>
        <p:spPr>
          <a:xfrm>
            <a:off x="304800" y="1371600"/>
            <a:ext cx="8610600" cy="5029199"/>
          </a:xfrm>
        </p:spPr>
        <p:txBody>
          <a:bodyPr>
            <a:noAutofit/>
          </a:bodyPr>
          <a:lstStyle/>
          <a:p>
            <a:pPr marL="0" indent="0">
              <a:buNone/>
            </a:pPr>
            <a:r>
              <a:rPr lang="en-US" sz="2800" dirty="0"/>
              <a:t>The population will be veteran middle school teachers in South Carolina.  </a:t>
            </a:r>
          </a:p>
          <a:p>
            <a:pPr marL="0" indent="0">
              <a:buNone/>
            </a:pPr>
            <a:r>
              <a:rPr lang="en-US" sz="2800" dirty="0"/>
              <a:t>Target population: Veteran middle school teachers in the Upstate of South Carolina.   </a:t>
            </a:r>
          </a:p>
          <a:p>
            <a:r>
              <a:rPr lang="en-US" sz="2800" dirty="0"/>
              <a:t>Sample – </a:t>
            </a:r>
          </a:p>
          <a:p>
            <a:pPr lvl="1"/>
            <a:r>
              <a:rPr lang="en-US" sz="2400" dirty="0"/>
              <a:t>12 – 15 individuals to participate in one-on-one interviews </a:t>
            </a:r>
          </a:p>
          <a:p>
            <a:pPr lvl="1"/>
            <a:r>
              <a:rPr lang="en-US" sz="2400" dirty="0"/>
              <a:t>2 focus groups of 4-5 individuals </a:t>
            </a:r>
          </a:p>
        </p:txBody>
      </p:sp>
      <p:sp>
        <p:nvSpPr>
          <p:cNvPr id="6" name="Slide Number Placeholder 5"/>
          <p:cNvSpPr>
            <a:spLocks noGrp="1"/>
          </p:cNvSpPr>
          <p:nvPr>
            <p:ph type="sldNum" sz="quarter" idx="10"/>
          </p:nvPr>
        </p:nvSpPr>
        <p:spPr/>
        <p:txBody>
          <a:bodyPr/>
          <a:lstStyle/>
          <a:p>
            <a:pPr>
              <a:defRPr/>
            </a:pPr>
            <a:fld id="{515E1B24-E23F-42B0-8198-A4C6E191574C}" type="slidenum">
              <a:rPr lang="en-US" altLang="en-US" smtClean="0"/>
              <a:pPr>
                <a:defRPr/>
              </a:pPr>
              <a:t>10</a:t>
            </a:fld>
            <a:endParaRPr lang="en-US" altLang="en-US" dirty="0"/>
          </a:p>
        </p:txBody>
      </p:sp>
    </p:spTree>
    <p:extLst>
      <p:ext uri="{BB962C8B-B14F-4D97-AF65-F5344CB8AC3E}">
        <p14:creationId xmlns:p14="http://schemas.microsoft.com/office/powerpoint/2010/main" val="2768437873"/>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D76246-D4C6-4FA2-A84A-500BD1CB5A15}"/>
              </a:ext>
            </a:extLst>
          </p:cNvPr>
          <p:cNvSpPr>
            <a:spLocks noGrp="1"/>
          </p:cNvSpPr>
          <p:nvPr>
            <p:ph type="title"/>
          </p:nvPr>
        </p:nvSpPr>
        <p:spPr>
          <a:xfrm>
            <a:off x="380206" y="0"/>
            <a:ext cx="8382000" cy="792162"/>
          </a:xfrm>
        </p:spPr>
        <p:txBody>
          <a:bodyPr>
            <a:normAutofit fontScale="90000"/>
          </a:bodyPr>
          <a:lstStyle/>
          <a:p>
            <a:r>
              <a:rPr lang="en-US" sz="3600" dirty="0"/>
              <a:t>Unit of Analysis versus Unit of Observation</a:t>
            </a:r>
          </a:p>
        </p:txBody>
      </p:sp>
      <p:sp>
        <p:nvSpPr>
          <p:cNvPr id="3" name="Content Placeholder 2">
            <a:extLst>
              <a:ext uri="{FF2B5EF4-FFF2-40B4-BE49-F238E27FC236}">
                <a16:creationId xmlns:a16="http://schemas.microsoft.com/office/drawing/2014/main" id="{5A6E5076-FD4E-426B-B244-BFDB9034549E}"/>
              </a:ext>
            </a:extLst>
          </p:cNvPr>
          <p:cNvSpPr>
            <a:spLocks noGrp="1"/>
          </p:cNvSpPr>
          <p:nvPr>
            <p:ph idx="1"/>
          </p:nvPr>
        </p:nvSpPr>
        <p:spPr>
          <a:xfrm>
            <a:off x="460513" y="1600200"/>
            <a:ext cx="8305006" cy="4572000"/>
          </a:xfrm>
        </p:spPr>
        <p:txBody>
          <a:bodyPr>
            <a:normAutofit/>
          </a:bodyPr>
          <a:lstStyle/>
          <a:p>
            <a:pPr marL="0" indent="0">
              <a:buNone/>
            </a:pPr>
            <a:r>
              <a:rPr lang="en-US" sz="3200" dirty="0"/>
              <a:t>Unit(s) of Analysis- </a:t>
            </a:r>
          </a:p>
          <a:p>
            <a:pPr lvl="1"/>
            <a:r>
              <a:rPr lang="en-US" sz="2400" dirty="0">
                <a:latin typeface="Times New Roman" panose="02020603050405020304" pitchFamily="18" charset="0"/>
                <a:cs typeface="Times New Roman" panose="02020603050405020304" pitchFamily="18" charset="0"/>
              </a:rPr>
              <a:t>Teachers will be the unit of analysis in the interviews and focus groups. </a:t>
            </a:r>
          </a:p>
          <a:p>
            <a:pPr marL="0" indent="0">
              <a:buNone/>
            </a:pPr>
            <a:r>
              <a:rPr lang="en-US" sz="2800" dirty="0"/>
              <a:t>Unit(s) of Observation-</a:t>
            </a:r>
          </a:p>
          <a:p>
            <a:pPr lvl="1"/>
            <a:r>
              <a:rPr lang="en-US" sz="2400" dirty="0"/>
              <a:t>Teachers will be the units of observation in the interviews and focus groups. </a:t>
            </a:r>
          </a:p>
        </p:txBody>
      </p:sp>
      <p:sp>
        <p:nvSpPr>
          <p:cNvPr id="6" name="Slide Number Placeholder 5"/>
          <p:cNvSpPr>
            <a:spLocks noGrp="1"/>
          </p:cNvSpPr>
          <p:nvPr>
            <p:ph type="sldNum" sz="quarter" idx="10"/>
          </p:nvPr>
        </p:nvSpPr>
        <p:spPr/>
        <p:txBody>
          <a:bodyPr/>
          <a:lstStyle/>
          <a:p>
            <a:pPr>
              <a:defRPr/>
            </a:pPr>
            <a:fld id="{515E1B24-E23F-42B0-8198-A4C6E191574C}" type="slidenum">
              <a:rPr lang="en-US" altLang="en-US" smtClean="0"/>
              <a:pPr>
                <a:defRPr/>
              </a:pPr>
              <a:t>11</a:t>
            </a:fld>
            <a:endParaRPr lang="en-US" altLang="en-US" dirty="0"/>
          </a:p>
        </p:txBody>
      </p:sp>
    </p:spTree>
    <p:extLst>
      <p:ext uri="{BB962C8B-B14F-4D97-AF65-F5344CB8AC3E}">
        <p14:creationId xmlns:p14="http://schemas.microsoft.com/office/powerpoint/2010/main" val="2117050026"/>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60818" y="0"/>
            <a:ext cx="8229600" cy="1143000"/>
          </a:xfrm>
        </p:spPr>
        <p:txBody>
          <a:bodyPr/>
          <a:lstStyle/>
          <a:p>
            <a:r>
              <a:rPr lang="en-US" dirty="0"/>
              <a:t>Methodology</a:t>
            </a:r>
          </a:p>
        </p:txBody>
      </p:sp>
      <p:sp>
        <p:nvSpPr>
          <p:cNvPr id="3" name="Content Placeholder 2"/>
          <p:cNvSpPr>
            <a:spLocks noGrp="1"/>
          </p:cNvSpPr>
          <p:nvPr>
            <p:ph idx="1"/>
          </p:nvPr>
        </p:nvSpPr>
        <p:spPr/>
        <p:txBody>
          <a:bodyPr>
            <a:normAutofit lnSpcReduction="10000"/>
          </a:bodyPr>
          <a:lstStyle/>
          <a:p>
            <a:r>
              <a:rPr lang="en-US" dirty="0"/>
              <a:t>The method will be a qualitative descriptive study. </a:t>
            </a:r>
          </a:p>
          <a:p>
            <a:r>
              <a:rPr lang="en-US" dirty="0"/>
              <a:t>Qualitative research is used when a researcher is looking at the why or how an individual has done something by using interrogative strategies (Barnham, 2015).  </a:t>
            </a:r>
          </a:p>
          <a:p>
            <a:r>
              <a:rPr lang="en-US" dirty="0"/>
              <a:t>The qualitative descriptive study was the method chosen in order to be able to ask open-ended questions via a focus group and one-on-one interviews in order to get a better understanding of the phenomenon of how veteran middle school teachers describe the internal and external factors that keep them in the field of education.</a:t>
            </a:r>
          </a:p>
          <a:p>
            <a:r>
              <a:rPr lang="en-US" dirty="0"/>
              <a:t>A case study is not being used because of the time constraints and it is geographically centered (Yin, 2016).  </a:t>
            </a:r>
          </a:p>
        </p:txBody>
      </p:sp>
      <p:sp>
        <p:nvSpPr>
          <p:cNvPr id="6" name="Slide Number Placeholder 5"/>
          <p:cNvSpPr>
            <a:spLocks noGrp="1"/>
          </p:cNvSpPr>
          <p:nvPr>
            <p:ph type="sldNum" sz="quarter" idx="10"/>
          </p:nvPr>
        </p:nvSpPr>
        <p:spPr/>
        <p:txBody>
          <a:bodyPr/>
          <a:lstStyle/>
          <a:p>
            <a:pPr>
              <a:defRPr/>
            </a:pPr>
            <a:fld id="{515E1B24-E23F-42B0-8198-A4C6E191574C}" type="slidenum">
              <a:rPr lang="en-US" altLang="en-US" smtClean="0"/>
              <a:pPr>
                <a:defRPr/>
              </a:pPr>
              <a:t>12</a:t>
            </a:fld>
            <a:endParaRPr lang="en-US" altLang="en-US" dirty="0"/>
          </a:p>
        </p:txBody>
      </p:sp>
    </p:spTree>
    <p:extLst>
      <p:ext uri="{BB962C8B-B14F-4D97-AF65-F5344CB8AC3E}">
        <p14:creationId xmlns:p14="http://schemas.microsoft.com/office/powerpoint/2010/main" val="3281531560"/>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6406" y="0"/>
            <a:ext cx="8229600" cy="1143000"/>
          </a:xfrm>
        </p:spPr>
        <p:txBody>
          <a:bodyPr/>
          <a:lstStyle/>
          <a:p>
            <a:r>
              <a:rPr lang="en-US" dirty="0"/>
              <a:t>Design</a:t>
            </a:r>
          </a:p>
        </p:txBody>
      </p:sp>
      <p:sp>
        <p:nvSpPr>
          <p:cNvPr id="3" name="Content Placeholder 2"/>
          <p:cNvSpPr>
            <a:spLocks noGrp="1"/>
          </p:cNvSpPr>
          <p:nvPr>
            <p:ph idx="1"/>
          </p:nvPr>
        </p:nvSpPr>
        <p:spPr/>
        <p:txBody>
          <a:bodyPr>
            <a:normAutofit fontScale="92500"/>
          </a:bodyPr>
          <a:lstStyle/>
          <a:p>
            <a:r>
              <a:rPr lang="en-US" dirty="0"/>
              <a:t>The study will be done as a qualitative descriptive study.</a:t>
            </a:r>
          </a:p>
          <a:p>
            <a:r>
              <a:rPr lang="en-US" dirty="0"/>
              <a:t>A strength to using a qualitative descriptive research method is it can allow a researcher to study a phenomenon that cannot be evaluated in another manner or to gain a better understanding of individuals’ feelings or views on a topic (Silverman, 2015).  </a:t>
            </a:r>
          </a:p>
          <a:p>
            <a:r>
              <a:rPr lang="en-US" dirty="0"/>
              <a:t>Using a qualitative descriptive study can provide an opportunity to explain the phenomenon by using a few different types of sources (Kim, </a:t>
            </a:r>
            <a:r>
              <a:rPr lang="en-US" dirty="0" err="1"/>
              <a:t>Sefcik</a:t>
            </a:r>
            <a:r>
              <a:rPr lang="en-US" dirty="0"/>
              <a:t> &amp; </a:t>
            </a:r>
            <a:r>
              <a:rPr lang="en-US" dirty="0" err="1"/>
              <a:t>Bradway</a:t>
            </a:r>
            <a:r>
              <a:rPr lang="en-US" dirty="0"/>
              <a:t>, 2017). </a:t>
            </a:r>
          </a:p>
          <a:p>
            <a:r>
              <a:rPr lang="en-US" dirty="0"/>
              <a:t>When a study tries to get a better understanding of a certain phenomenon from the participants’ perspective, then a qualitative method is the best method to be used (Creswell &amp; Creswell, 2017).</a:t>
            </a:r>
          </a:p>
        </p:txBody>
      </p:sp>
      <p:sp>
        <p:nvSpPr>
          <p:cNvPr id="6" name="Slide Number Placeholder 5"/>
          <p:cNvSpPr>
            <a:spLocks noGrp="1"/>
          </p:cNvSpPr>
          <p:nvPr>
            <p:ph type="sldNum" sz="quarter" idx="10"/>
          </p:nvPr>
        </p:nvSpPr>
        <p:spPr/>
        <p:txBody>
          <a:bodyPr/>
          <a:lstStyle/>
          <a:p>
            <a:pPr>
              <a:defRPr/>
            </a:pPr>
            <a:fld id="{515E1B24-E23F-42B0-8198-A4C6E191574C}" type="slidenum">
              <a:rPr lang="en-US" altLang="en-US" smtClean="0"/>
              <a:pPr>
                <a:defRPr/>
              </a:pPr>
              <a:t>13</a:t>
            </a:fld>
            <a:endParaRPr lang="en-US" altLang="en-US" dirty="0"/>
          </a:p>
        </p:txBody>
      </p:sp>
    </p:spTree>
    <p:extLst>
      <p:ext uri="{BB962C8B-B14F-4D97-AF65-F5344CB8AC3E}">
        <p14:creationId xmlns:p14="http://schemas.microsoft.com/office/powerpoint/2010/main" val="3551080620"/>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0" y="25178"/>
            <a:ext cx="9144000" cy="1041621"/>
          </a:xfrm>
        </p:spPr>
        <p:txBody>
          <a:bodyPr>
            <a:normAutofit/>
          </a:bodyPr>
          <a:lstStyle/>
          <a:p>
            <a:r>
              <a:rPr lang="en-US" sz="2800" dirty="0"/>
              <a:t>Instruments and Data Sources: </a:t>
            </a:r>
            <a:r>
              <a:rPr lang="en-US" sz="2800" b="1" u="sng" dirty="0"/>
              <a:t>Qualitative</a:t>
            </a:r>
            <a:r>
              <a:rPr lang="en-US" sz="2800" dirty="0"/>
              <a:t> Study </a:t>
            </a:r>
            <a:br>
              <a:rPr lang="en-US" sz="2800" dirty="0"/>
            </a:br>
            <a:r>
              <a:rPr lang="en-US" sz="2800" dirty="0"/>
              <a:t>(cont.)</a:t>
            </a:r>
          </a:p>
        </p:txBody>
      </p:sp>
      <p:sp>
        <p:nvSpPr>
          <p:cNvPr id="3" name="Content Placeholder 2"/>
          <p:cNvSpPr>
            <a:spLocks noGrp="1"/>
          </p:cNvSpPr>
          <p:nvPr>
            <p:ph idx="1"/>
          </p:nvPr>
        </p:nvSpPr>
        <p:spPr>
          <a:xfrm>
            <a:off x="304800" y="1524000"/>
            <a:ext cx="8610600" cy="4572000"/>
          </a:xfrm>
        </p:spPr>
        <p:txBody>
          <a:bodyPr>
            <a:normAutofit/>
          </a:bodyPr>
          <a:lstStyle/>
          <a:p>
            <a:r>
              <a:rPr lang="en-US" dirty="0"/>
              <a:t>One-on-One Interview Structure: </a:t>
            </a:r>
          </a:p>
          <a:p>
            <a:r>
              <a:rPr lang="en-US" dirty="0"/>
              <a:t>1) informed consent </a:t>
            </a:r>
          </a:p>
          <a:p>
            <a:r>
              <a:rPr lang="en-US" dirty="0"/>
              <a:t>2) demographic questions (what type), </a:t>
            </a:r>
          </a:p>
          <a:p>
            <a:r>
              <a:rPr lang="en-US" dirty="0"/>
              <a:t>3) Content questions (open ended) </a:t>
            </a:r>
          </a:p>
          <a:p>
            <a:r>
              <a:rPr lang="en-US" dirty="0"/>
              <a:t>4) Invitation to participate in the next level of data collection.</a:t>
            </a:r>
          </a:p>
          <a:p>
            <a:endParaRPr lang="en-US" dirty="0"/>
          </a:p>
          <a:p>
            <a:pPr lvl="1"/>
            <a:endParaRPr lang="en-US" dirty="0"/>
          </a:p>
        </p:txBody>
      </p:sp>
      <p:sp>
        <p:nvSpPr>
          <p:cNvPr id="6" name="Slide Number Placeholder 5"/>
          <p:cNvSpPr>
            <a:spLocks noGrp="1"/>
          </p:cNvSpPr>
          <p:nvPr>
            <p:ph type="sldNum" sz="quarter" idx="10"/>
          </p:nvPr>
        </p:nvSpPr>
        <p:spPr/>
        <p:txBody>
          <a:bodyPr/>
          <a:lstStyle/>
          <a:p>
            <a:pPr>
              <a:defRPr/>
            </a:pPr>
            <a:fld id="{515E1B24-E23F-42B0-8198-A4C6E191574C}" type="slidenum">
              <a:rPr lang="en-US" altLang="en-US" smtClean="0"/>
              <a:pPr>
                <a:defRPr/>
              </a:pPr>
              <a:t>14</a:t>
            </a:fld>
            <a:endParaRPr lang="en-US" altLang="en-US" dirty="0"/>
          </a:p>
        </p:txBody>
      </p:sp>
    </p:spTree>
    <p:extLst>
      <p:ext uri="{BB962C8B-B14F-4D97-AF65-F5344CB8AC3E}">
        <p14:creationId xmlns:p14="http://schemas.microsoft.com/office/powerpoint/2010/main" val="1685200954"/>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0" y="25179"/>
            <a:ext cx="9144000" cy="639762"/>
          </a:xfrm>
        </p:spPr>
        <p:txBody>
          <a:bodyPr>
            <a:normAutofit/>
          </a:bodyPr>
          <a:lstStyle/>
          <a:p>
            <a:r>
              <a:rPr lang="en-US" sz="2800" dirty="0"/>
              <a:t>Instruments and Data Sources: </a:t>
            </a:r>
            <a:r>
              <a:rPr lang="en-US" sz="2800" b="1" u="sng" dirty="0"/>
              <a:t>Qualitative</a:t>
            </a:r>
            <a:r>
              <a:rPr lang="en-US" sz="2800" dirty="0"/>
              <a:t> Study</a:t>
            </a:r>
          </a:p>
        </p:txBody>
      </p:sp>
      <p:sp>
        <p:nvSpPr>
          <p:cNvPr id="3" name="Content Placeholder 2"/>
          <p:cNvSpPr>
            <a:spLocks noGrp="1"/>
          </p:cNvSpPr>
          <p:nvPr>
            <p:ph idx="1"/>
          </p:nvPr>
        </p:nvSpPr>
        <p:spPr>
          <a:xfrm>
            <a:off x="457200" y="1524000"/>
            <a:ext cx="8154194" cy="4751388"/>
          </a:xfrm>
        </p:spPr>
        <p:txBody>
          <a:bodyPr>
            <a:normAutofit/>
          </a:bodyPr>
          <a:lstStyle/>
          <a:p>
            <a:r>
              <a:rPr lang="en-US" dirty="0"/>
              <a:t>Focus Groups: </a:t>
            </a:r>
          </a:p>
          <a:p>
            <a:r>
              <a:rPr lang="en-US" dirty="0"/>
              <a:t>1) informed consent, </a:t>
            </a:r>
          </a:p>
          <a:p>
            <a:r>
              <a:rPr lang="en-US" dirty="0"/>
              <a:t>2) demographic questions (what type), </a:t>
            </a:r>
          </a:p>
          <a:p>
            <a:r>
              <a:rPr lang="en-US" dirty="0"/>
              <a:t>3) Content questions (open ended) </a:t>
            </a:r>
          </a:p>
          <a:p>
            <a:pPr marL="0" indent="0">
              <a:buNone/>
            </a:pPr>
            <a:endParaRPr lang="en-US" dirty="0"/>
          </a:p>
        </p:txBody>
      </p:sp>
      <p:sp>
        <p:nvSpPr>
          <p:cNvPr id="6" name="Slide Number Placeholder 5"/>
          <p:cNvSpPr>
            <a:spLocks noGrp="1"/>
          </p:cNvSpPr>
          <p:nvPr>
            <p:ph type="sldNum" sz="quarter" idx="10"/>
          </p:nvPr>
        </p:nvSpPr>
        <p:spPr/>
        <p:txBody>
          <a:bodyPr/>
          <a:lstStyle/>
          <a:p>
            <a:pPr>
              <a:defRPr/>
            </a:pPr>
            <a:fld id="{515E1B24-E23F-42B0-8198-A4C6E191574C}" type="slidenum">
              <a:rPr lang="en-US" altLang="en-US" smtClean="0"/>
              <a:pPr>
                <a:defRPr/>
              </a:pPr>
              <a:t>15</a:t>
            </a:fld>
            <a:endParaRPr lang="en-US" altLang="en-US" dirty="0"/>
          </a:p>
        </p:txBody>
      </p:sp>
    </p:spTree>
    <p:extLst>
      <p:ext uri="{BB962C8B-B14F-4D97-AF65-F5344CB8AC3E}">
        <p14:creationId xmlns:p14="http://schemas.microsoft.com/office/powerpoint/2010/main" val="2008877692"/>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382588" y="0"/>
            <a:ext cx="8229600" cy="1143000"/>
          </a:xfrm>
        </p:spPr>
        <p:txBody>
          <a:bodyPr>
            <a:noAutofit/>
          </a:bodyPr>
          <a:lstStyle/>
          <a:p>
            <a:r>
              <a:rPr lang="en-US" sz="2800" dirty="0">
                <a:solidFill>
                  <a:schemeClr val="bg1"/>
                </a:solidFill>
              </a:rPr>
              <a:t>Data Collection Steps:</a:t>
            </a:r>
            <a:br>
              <a:rPr lang="en-US" sz="2800" dirty="0">
                <a:solidFill>
                  <a:schemeClr val="bg1"/>
                </a:solidFill>
              </a:rPr>
            </a:br>
            <a:r>
              <a:rPr lang="en-US" sz="2400" dirty="0">
                <a:solidFill>
                  <a:schemeClr val="bg1"/>
                </a:solidFill>
              </a:rPr>
              <a:t>1.Obtain various required permissions</a:t>
            </a:r>
            <a:endParaRPr lang="en-US" sz="2800" dirty="0">
              <a:solidFill>
                <a:schemeClr val="bg1"/>
              </a:solidFill>
            </a:endParaRPr>
          </a:p>
        </p:txBody>
      </p:sp>
      <p:sp>
        <p:nvSpPr>
          <p:cNvPr id="7" name="Text Placeholder 6"/>
          <p:cNvSpPr>
            <a:spLocks noGrp="1"/>
          </p:cNvSpPr>
          <p:nvPr>
            <p:ph type="body" idx="1"/>
          </p:nvPr>
        </p:nvSpPr>
        <p:spPr>
          <a:xfrm>
            <a:off x="189614" y="6248400"/>
            <a:ext cx="8686800" cy="346075"/>
          </a:xfrm>
        </p:spPr>
        <p:txBody>
          <a:bodyPr/>
          <a:lstStyle/>
          <a:p>
            <a:r>
              <a:rPr lang="en-US" sz="1600" dirty="0">
                <a:solidFill>
                  <a:srgbClr val="7030A0"/>
                </a:solidFill>
              </a:rPr>
              <a:t>Note: List the specific ordered steps so someone could replicate your study</a:t>
            </a:r>
            <a:endParaRPr lang="en-US" sz="1800" b="0" dirty="0">
              <a:solidFill>
                <a:schemeClr val="tx1"/>
              </a:solidFill>
            </a:endParaRPr>
          </a:p>
        </p:txBody>
      </p:sp>
      <p:sp>
        <p:nvSpPr>
          <p:cNvPr id="3" name="Content Placeholder 2"/>
          <p:cNvSpPr>
            <a:spLocks noGrp="1"/>
          </p:cNvSpPr>
          <p:nvPr>
            <p:ph sz="half" idx="2"/>
          </p:nvPr>
        </p:nvSpPr>
        <p:spPr>
          <a:xfrm>
            <a:off x="382588" y="1992312"/>
            <a:ext cx="4040188" cy="3951288"/>
          </a:xfrm>
        </p:spPr>
        <p:txBody>
          <a:bodyPr>
            <a:normAutofit/>
          </a:bodyPr>
          <a:lstStyle/>
          <a:p>
            <a:r>
              <a:rPr lang="en-US" sz="1400" dirty="0"/>
              <a:t>Site approval (Greenville County Schools)</a:t>
            </a:r>
          </a:p>
          <a:p>
            <a:r>
              <a:rPr lang="en-US" sz="1400" dirty="0"/>
              <a:t>Permission to use each instrument or data source</a:t>
            </a:r>
          </a:p>
          <a:p>
            <a:r>
              <a:rPr lang="en-US" sz="1400" dirty="0"/>
              <a:t>GCU Chair and Committee Approvals</a:t>
            </a:r>
          </a:p>
          <a:p>
            <a:r>
              <a:rPr lang="en-US" sz="1400" dirty="0"/>
              <a:t>AQR Approval </a:t>
            </a:r>
            <a:endParaRPr lang="en-US" dirty="0"/>
          </a:p>
          <a:p>
            <a:r>
              <a:rPr lang="en-US" sz="1400" dirty="0"/>
              <a:t>IRB Approval</a:t>
            </a:r>
          </a:p>
          <a:p>
            <a:r>
              <a:rPr lang="en-US" sz="1400" dirty="0"/>
              <a:t>Permission to use figures from authors/document owner and how to cite it.</a:t>
            </a:r>
          </a:p>
        </p:txBody>
      </p:sp>
      <p:sp>
        <p:nvSpPr>
          <p:cNvPr id="9" name="Content Placeholder 8"/>
          <p:cNvSpPr>
            <a:spLocks noGrp="1"/>
          </p:cNvSpPr>
          <p:nvPr>
            <p:ph sz="quarter" idx="4"/>
          </p:nvPr>
        </p:nvSpPr>
        <p:spPr>
          <a:xfrm>
            <a:off x="4838183" y="1992312"/>
            <a:ext cx="4041775" cy="3951288"/>
          </a:xfrm>
        </p:spPr>
        <p:txBody>
          <a:bodyPr/>
          <a:lstStyle/>
          <a:p>
            <a:r>
              <a:rPr lang="en-US" sz="1400" dirty="0"/>
              <a:t>Consent form from individual participants</a:t>
            </a:r>
          </a:p>
          <a:p>
            <a:r>
              <a:rPr lang="en-US" sz="1400" dirty="0"/>
              <a:t>Results will be coded</a:t>
            </a:r>
          </a:p>
          <a:p>
            <a:pPr marL="0" indent="0">
              <a:buNone/>
            </a:pPr>
            <a:endParaRPr lang="en-US" sz="1400" dirty="0"/>
          </a:p>
        </p:txBody>
      </p:sp>
      <p:sp>
        <p:nvSpPr>
          <p:cNvPr id="11" name="Rectangle 10"/>
          <p:cNvSpPr/>
          <p:nvPr/>
        </p:nvSpPr>
        <p:spPr>
          <a:xfrm>
            <a:off x="382588" y="1530647"/>
            <a:ext cx="8493826" cy="400110"/>
          </a:xfrm>
          <a:prstGeom prst="rect">
            <a:avLst/>
          </a:prstGeom>
        </p:spPr>
        <p:txBody>
          <a:bodyPr wrap="square">
            <a:spAutoFit/>
          </a:bodyPr>
          <a:lstStyle/>
          <a:p>
            <a:pPr marL="0" indent="0">
              <a:buNone/>
            </a:pPr>
            <a:r>
              <a:rPr lang="en-US" sz="2000" b="1" dirty="0"/>
              <a:t>Required permissions/approvals (prior to data collection)</a:t>
            </a:r>
          </a:p>
        </p:txBody>
      </p:sp>
      <p:sp>
        <p:nvSpPr>
          <p:cNvPr id="5" name="Slide Number Placeholder 4"/>
          <p:cNvSpPr>
            <a:spLocks noGrp="1"/>
          </p:cNvSpPr>
          <p:nvPr>
            <p:ph type="sldNum" sz="quarter" idx="10"/>
          </p:nvPr>
        </p:nvSpPr>
        <p:spPr/>
        <p:txBody>
          <a:bodyPr/>
          <a:lstStyle/>
          <a:p>
            <a:pPr>
              <a:defRPr/>
            </a:pPr>
            <a:fld id="{0AED2FC9-5092-4BE3-B001-5F00ECAB92C3}" type="slidenum">
              <a:rPr lang="en-US" altLang="en-US" smtClean="0"/>
              <a:pPr>
                <a:defRPr/>
              </a:pPr>
              <a:t>16</a:t>
            </a:fld>
            <a:endParaRPr lang="en-US" altLang="en-US" dirty="0"/>
          </a:p>
        </p:txBody>
      </p:sp>
    </p:spTree>
    <p:extLst>
      <p:ext uri="{BB962C8B-B14F-4D97-AF65-F5344CB8AC3E}">
        <p14:creationId xmlns:p14="http://schemas.microsoft.com/office/powerpoint/2010/main" val="3041200045"/>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8972" y="0"/>
            <a:ext cx="8229600" cy="1143000"/>
          </a:xfrm>
        </p:spPr>
        <p:txBody>
          <a:bodyPr>
            <a:normAutofit/>
          </a:bodyPr>
          <a:lstStyle/>
          <a:p>
            <a:r>
              <a:rPr lang="en-US" sz="2800" dirty="0"/>
              <a:t>Data Collection Steps: </a:t>
            </a:r>
            <a:br>
              <a:rPr lang="en-US" sz="2400" dirty="0"/>
            </a:br>
            <a:r>
              <a:rPr lang="en-US" sz="2400" dirty="0"/>
              <a:t>2. Sampling Approach and Sample Selection</a:t>
            </a:r>
          </a:p>
        </p:txBody>
      </p:sp>
      <p:sp>
        <p:nvSpPr>
          <p:cNvPr id="3" name="Content Placeholder 2"/>
          <p:cNvSpPr>
            <a:spLocks noGrp="1"/>
          </p:cNvSpPr>
          <p:nvPr>
            <p:ph idx="1"/>
          </p:nvPr>
        </p:nvSpPr>
        <p:spPr>
          <a:xfrm>
            <a:off x="457200" y="1524000"/>
            <a:ext cx="8229600" cy="4724400"/>
          </a:xfrm>
        </p:spPr>
        <p:txBody>
          <a:bodyPr>
            <a:normAutofit fontScale="92500" lnSpcReduction="20000"/>
          </a:bodyPr>
          <a:lstStyle/>
          <a:p>
            <a:pPr marL="0" indent="0">
              <a:buNone/>
            </a:pPr>
            <a:r>
              <a:rPr lang="en-US" b="1" dirty="0">
                <a:latin typeface="Calibri" panose="020F0502020204030204" pitchFamily="34" charset="0"/>
                <a:ea typeface="Calibri" panose="020F0502020204030204" pitchFamily="34" charset="0"/>
                <a:cs typeface="Times New Roman" panose="02020603050405020304" pitchFamily="18" charset="0"/>
              </a:rPr>
              <a:t>Sampling Approach and Sample Selection</a:t>
            </a:r>
          </a:p>
          <a:p>
            <a:pPr>
              <a:lnSpc>
                <a:spcPct val="107000"/>
              </a:lnSpc>
              <a:spcBef>
                <a:spcPts val="0"/>
              </a:spcBef>
              <a:buFont typeface="Symbol" panose="05050102010706020507" pitchFamily="18" charset="2"/>
              <a:buChar char=""/>
            </a:pPr>
            <a:r>
              <a:rPr lang="en-US" dirty="0">
                <a:latin typeface="Calibri" panose="020F0502020204030204" pitchFamily="34" charset="0"/>
                <a:ea typeface="Calibri" panose="020F0502020204030204" pitchFamily="34" charset="0"/>
                <a:cs typeface="Times New Roman" panose="02020603050405020304" pitchFamily="18" charset="0"/>
              </a:rPr>
              <a:t>Sampling Approach</a:t>
            </a:r>
          </a:p>
          <a:p>
            <a:pPr lvl="1">
              <a:lnSpc>
                <a:spcPct val="107000"/>
              </a:lnSpc>
              <a:spcBef>
                <a:spcPts val="0"/>
              </a:spcBef>
              <a:buFont typeface="Wingdings" panose="05000000000000000000" pitchFamily="2" charset="2"/>
              <a:buChar char="§"/>
            </a:pPr>
            <a:r>
              <a:rPr lang="en-US" dirty="0">
                <a:latin typeface="Calibri" panose="020F0502020204030204" pitchFamily="34" charset="0"/>
                <a:ea typeface="Calibri" panose="020F0502020204030204" pitchFamily="34" charset="0"/>
                <a:cs typeface="Times New Roman" panose="02020603050405020304" pitchFamily="18" charset="0"/>
              </a:rPr>
              <a:t>Purposive Sampling will be used to collect the data.  </a:t>
            </a:r>
          </a:p>
          <a:p>
            <a:pPr lvl="1">
              <a:lnSpc>
                <a:spcPct val="107000"/>
              </a:lnSpc>
              <a:spcBef>
                <a:spcPts val="0"/>
              </a:spcBef>
              <a:buFont typeface="Wingdings" panose="05000000000000000000" pitchFamily="2" charset="2"/>
              <a:buChar char="§"/>
            </a:pPr>
            <a:r>
              <a:rPr lang="en-US" dirty="0">
                <a:latin typeface="Calibri" panose="020F0502020204030204" pitchFamily="34" charset="0"/>
                <a:ea typeface="Calibri" panose="020F0502020204030204" pitchFamily="34" charset="0"/>
                <a:cs typeface="Times New Roman" panose="02020603050405020304" pitchFamily="18" charset="0"/>
              </a:rPr>
              <a:t>Purposive sampling is done when a sample is chosen in a deliberate manner or particular expertise (Yin, 2016).  </a:t>
            </a:r>
          </a:p>
          <a:p>
            <a:pPr lvl="1">
              <a:lnSpc>
                <a:spcPct val="107000"/>
              </a:lnSpc>
              <a:spcBef>
                <a:spcPts val="0"/>
              </a:spcBef>
              <a:buFont typeface="Wingdings" panose="05000000000000000000" pitchFamily="2" charset="2"/>
              <a:buChar char="§"/>
            </a:pPr>
            <a:r>
              <a:rPr lang="en-US" dirty="0">
                <a:latin typeface="Calibri" panose="020F0502020204030204" pitchFamily="34" charset="0"/>
                <a:ea typeface="Calibri" panose="020F0502020204030204" pitchFamily="34" charset="0"/>
                <a:cs typeface="Times New Roman" panose="02020603050405020304" pitchFamily="18" charset="0"/>
              </a:rPr>
              <a:t>Using them to for the particular expertise.  </a:t>
            </a:r>
          </a:p>
          <a:p>
            <a:pPr lvl="1">
              <a:lnSpc>
                <a:spcPct val="107000"/>
              </a:lnSpc>
              <a:spcBef>
                <a:spcPts val="0"/>
              </a:spcBef>
              <a:buFont typeface="Wingdings" panose="05000000000000000000" pitchFamily="2" charset="2"/>
              <a:buChar char="§"/>
            </a:pPr>
            <a:r>
              <a:rPr lang="en-US" dirty="0">
                <a:latin typeface="Calibri" panose="020F0502020204030204" pitchFamily="34" charset="0"/>
                <a:ea typeface="Calibri" panose="020F0502020204030204" pitchFamily="34" charset="0"/>
                <a:cs typeface="Times New Roman" panose="02020603050405020304" pitchFamily="18" charset="0"/>
              </a:rPr>
              <a:t>In the study only veteran teachers will be selected to participate in the study.  </a:t>
            </a:r>
          </a:p>
          <a:p>
            <a:pPr>
              <a:lnSpc>
                <a:spcPct val="107000"/>
              </a:lnSpc>
              <a:spcBef>
                <a:spcPts val="0"/>
              </a:spcBef>
              <a:buFont typeface="Symbol" panose="05050102010706020507" pitchFamily="18" charset="2"/>
              <a:buChar char=""/>
            </a:pPr>
            <a:r>
              <a:rPr lang="en-US" dirty="0">
                <a:latin typeface="Calibri" panose="020F0502020204030204" pitchFamily="34" charset="0"/>
                <a:ea typeface="Calibri" panose="020F0502020204030204" pitchFamily="34" charset="0"/>
                <a:cs typeface="Times New Roman" panose="02020603050405020304" pitchFamily="18" charset="0"/>
              </a:rPr>
              <a:t>Sample Section</a:t>
            </a:r>
          </a:p>
          <a:p>
            <a:pPr lvl="1">
              <a:lnSpc>
                <a:spcPct val="107000"/>
              </a:lnSpc>
              <a:spcBef>
                <a:spcPts val="0"/>
              </a:spcBef>
              <a:buFont typeface="Wingdings" panose="05000000000000000000" pitchFamily="2" charset="2"/>
              <a:buChar char="§"/>
            </a:pPr>
            <a:r>
              <a:rPr lang="en-US" dirty="0">
                <a:latin typeface="Calibri" panose="020F0502020204030204" pitchFamily="34" charset="0"/>
                <a:ea typeface="Calibri" panose="020F0502020204030204" pitchFamily="34" charset="0"/>
                <a:cs typeface="Times New Roman" panose="02020603050405020304" pitchFamily="18" charset="0"/>
              </a:rPr>
              <a:t>The target population will be veteran teachers from the state of South Carolina.  </a:t>
            </a:r>
          </a:p>
          <a:p>
            <a:pPr lvl="1">
              <a:lnSpc>
                <a:spcPct val="107000"/>
              </a:lnSpc>
              <a:spcBef>
                <a:spcPts val="0"/>
              </a:spcBef>
              <a:buFont typeface="Wingdings" panose="05000000000000000000" pitchFamily="2" charset="2"/>
              <a:buChar char="§"/>
            </a:pPr>
            <a:r>
              <a:rPr lang="en-US" dirty="0">
                <a:latin typeface="Calibri" panose="020F0502020204030204" pitchFamily="34" charset="0"/>
                <a:ea typeface="Calibri" panose="020F0502020204030204" pitchFamily="34" charset="0"/>
                <a:cs typeface="Times New Roman" panose="02020603050405020304" pitchFamily="18" charset="0"/>
              </a:rPr>
              <a:t>Participants will be emailed and if enough participants are not found then phone calls will be made.  </a:t>
            </a:r>
          </a:p>
          <a:p>
            <a:pPr lvl="1">
              <a:lnSpc>
                <a:spcPct val="107000"/>
              </a:lnSpc>
              <a:spcBef>
                <a:spcPts val="0"/>
              </a:spcBef>
              <a:buFont typeface="Wingdings" panose="05000000000000000000" pitchFamily="2" charset="2"/>
              <a:buChar char="§"/>
            </a:pPr>
            <a:r>
              <a:rPr lang="en-US" dirty="0">
                <a:latin typeface="Calibri" panose="020F0502020204030204" pitchFamily="34" charset="0"/>
                <a:ea typeface="Calibri" panose="020F0502020204030204" pitchFamily="34" charset="0"/>
                <a:cs typeface="Times New Roman" panose="02020603050405020304" pitchFamily="18" charset="0"/>
              </a:rPr>
              <a:t>An e-mail will be sent out to every teacher within a school district asking for participants to respond.  </a:t>
            </a:r>
          </a:p>
          <a:p>
            <a:pPr lvl="1">
              <a:lnSpc>
                <a:spcPct val="107000"/>
              </a:lnSpc>
              <a:spcBef>
                <a:spcPts val="0"/>
              </a:spcBef>
              <a:buFont typeface="Wingdings" panose="05000000000000000000" pitchFamily="2" charset="2"/>
              <a:buChar char="§"/>
            </a:pPr>
            <a:r>
              <a:rPr lang="en-US" dirty="0">
                <a:latin typeface="Calibri" panose="020F0502020204030204" pitchFamily="34" charset="0"/>
                <a:ea typeface="Calibri" panose="020F0502020204030204" pitchFamily="34" charset="0"/>
                <a:cs typeface="Times New Roman" panose="02020603050405020304" pitchFamily="18" charset="0"/>
              </a:rPr>
              <a:t>If first round does not work, then calls will be made to the identified teachers from the county.  </a:t>
            </a:r>
          </a:p>
          <a:p>
            <a:pPr marL="0" indent="0">
              <a:buNone/>
            </a:pPr>
            <a:endParaRPr lang="en-US" sz="2000" dirty="0"/>
          </a:p>
        </p:txBody>
      </p:sp>
      <p:sp>
        <p:nvSpPr>
          <p:cNvPr id="6" name="Slide Number Placeholder 5"/>
          <p:cNvSpPr>
            <a:spLocks noGrp="1"/>
          </p:cNvSpPr>
          <p:nvPr>
            <p:ph type="sldNum" sz="quarter" idx="10"/>
          </p:nvPr>
        </p:nvSpPr>
        <p:spPr/>
        <p:txBody>
          <a:bodyPr/>
          <a:lstStyle/>
          <a:p>
            <a:pPr>
              <a:defRPr/>
            </a:pPr>
            <a:fld id="{515E1B24-E23F-42B0-8198-A4C6E191574C}" type="slidenum">
              <a:rPr lang="en-US" altLang="en-US" smtClean="0"/>
              <a:pPr>
                <a:defRPr/>
              </a:pPr>
              <a:t>17</a:t>
            </a:fld>
            <a:endParaRPr lang="en-US" altLang="en-US" dirty="0"/>
          </a:p>
        </p:txBody>
      </p:sp>
    </p:spTree>
    <p:extLst>
      <p:ext uri="{BB962C8B-B14F-4D97-AF65-F5344CB8AC3E}">
        <p14:creationId xmlns:p14="http://schemas.microsoft.com/office/powerpoint/2010/main" val="3272033203"/>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6406" y="0"/>
            <a:ext cx="8229600" cy="1143000"/>
          </a:xfrm>
        </p:spPr>
        <p:txBody>
          <a:bodyPr>
            <a:noAutofit/>
          </a:bodyPr>
          <a:lstStyle/>
          <a:p>
            <a:r>
              <a:rPr lang="en-US" sz="3200" dirty="0"/>
              <a:t>Data Collection Steps:</a:t>
            </a:r>
            <a:br>
              <a:rPr lang="en-US" sz="3200" dirty="0"/>
            </a:br>
            <a:r>
              <a:rPr lang="en-US" sz="3200" dirty="0"/>
              <a:t> </a:t>
            </a:r>
            <a:r>
              <a:rPr lang="en-US" sz="2400" dirty="0"/>
              <a:t>3. Collecting the Data</a:t>
            </a:r>
          </a:p>
        </p:txBody>
      </p:sp>
      <p:sp>
        <p:nvSpPr>
          <p:cNvPr id="3" name="Content Placeholder 2"/>
          <p:cNvSpPr>
            <a:spLocks noGrp="1"/>
          </p:cNvSpPr>
          <p:nvPr>
            <p:ph idx="1"/>
          </p:nvPr>
        </p:nvSpPr>
        <p:spPr>
          <a:xfrm>
            <a:off x="403225" y="1582603"/>
            <a:ext cx="8610600" cy="4897572"/>
          </a:xfrm>
        </p:spPr>
        <p:txBody>
          <a:bodyPr>
            <a:normAutofit fontScale="92500" lnSpcReduction="10000"/>
          </a:bodyPr>
          <a:lstStyle/>
          <a:p>
            <a:pPr marL="349250" lvl="1" indent="0">
              <a:buNone/>
            </a:pPr>
            <a:r>
              <a:rPr lang="en-US" sz="2200" dirty="0">
                <a:latin typeface="Times New Roman" panose="02020603050405020304" pitchFamily="18" charset="0"/>
                <a:cs typeface="Times New Roman" panose="02020603050405020304" pitchFamily="18" charset="0"/>
              </a:rPr>
              <a:t>Interviews:</a:t>
            </a:r>
          </a:p>
          <a:p>
            <a:pPr lvl="1">
              <a:buFont typeface="Arial" panose="020B0604020202020204" pitchFamily="34" charset="0"/>
              <a:buChar char="•"/>
            </a:pPr>
            <a:r>
              <a:rPr lang="en-US" sz="2200" dirty="0">
                <a:latin typeface="Times New Roman" panose="02020603050405020304" pitchFamily="18" charset="0"/>
                <a:cs typeface="Times New Roman" panose="02020603050405020304" pitchFamily="18" charset="0"/>
              </a:rPr>
              <a:t>Interviews will be conducted with 12-15 veteran teachers from South Carolina.  </a:t>
            </a:r>
          </a:p>
          <a:p>
            <a:pPr lvl="1">
              <a:buFont typeface="Arial" panose="020B0604020202020204" pitchFamily="34" charset="0"/>
              <a:buChar char="•"/>
            </a:pPr>
            <a:r>
              <a:rPr lang="en-US" sz="2200" dirty="0">
                <a:latin typeface="Times New Roman" panose="02020603050405020304" pitchFamily="18" charset="0"/>
                <a:cs typeface="Times New Roman" panose="02020603050405020304" pitchFamily="18" charset="0"/>
              </a:rPr>
              <a:t>The interviews will be done via Zoom and be recorded.</a:t>
            </a:r>
          </a:p>
          <a:p>
            <a:pPr lvl="1">
              <a:buFont typeface="Arial" panose="020B0604020202020204" pitchFamily="34" charset="0"/>
              <a:buChar char="•"/>
            </a:pPr>
            <a:r>
              <a:rPr lang="en-US" sz="2200" dirty="0">
                <a:latin typeface="Times New Roman" panose="02020603050405020304" pitchFamily="18" charset="0"/>
                <a:cs typeface="Times New Roman" panose="02020603050405020304" pitchFamily="18" charset="0"/>
              </a:rPr>
              <a:t>The purpose of the interviews will be to discuss what factors have led them to stay in the teaching profession.    </a:t>
            </a:r>
          </a:p>
          <a:p>
            <a:pPr marL="349250" lvl="1" indent="0">
              <a:buNone/>
            </a:pPr>
            <a:r>
              <a:rPr lang="en-US" sz="2200" dirty="0">
                <a:latin typeface="Times New Roman" panose="02020603050405020304" pitchFamily="18" charset="0"/>
                <a:cs typeface="Times New Roman" panose="02020603050405020304" pitchFamily="18" charset="0"/>
              </a:rPr>
              <a:t>Focus Groups:</a:t>
            </a:r>
          </a:p>
          <a:p>
            <a:pPr lvl="1">
              <a:buFont typeface="Arial" panose="020B0604020202020204" pitchFamily="34" charset="0"/>
              <a:buChar char="•"/>
            </a:pPr>
            <a:r>
              <a:rPr lang="en-US" sz="2200" dirty="0">
                <a:latin typeface="Times New Roman" panose="02020603050405020304" pitchFamily="18" charset="0"/>
                <a:cs typeface="Times New Roman" panose="02020603050405020304" pitchFamily="18" charset="0"/>
              </a:rPr>
              <a:t>Two focus groups will be conducted for the study.  </a:t>
            </a:r>
          </a:p>
          <a:p>
            <a:pPr lvl="1">
              <a:buFont typeface="Arial" panose="020B0604020202020204" pitchFamily="34" charset="0"/>
              <a:buChar char="•"/>
            </a:pPr>
            <a:r>
              <a:rPr lang="en-US" sz="2200" dirty="0">
                <a:latin typeface="Times New Roman" panose="02020603050405020304" pitchFamily="18" charset="0"/>
                <a:cs typeface="Times New Roman" panose="02020603050405020304" pitchFamily="18" charset="0"/>
              </a:rPr>
              <a:t>The focus groups will be conducted in Zoom. </a:t>
            </a:r>
          </a:p>
          <a:p>
            <a:pPr lvl="1">
              <a:buFont typeface="Arial" panose="020B0604020202020204" pitchFamily="34" charset="0"/>
              <a:buChar char="•"/>
            </a:pPr>
            <a:r>
              <a:rPr lang="en-US" sz="2200" dirty="0">
                <a:latin typeface="Times New Roman" panose="02020603050405020304" pitchFamily="18" charset="0"/>
                <a:cs typeface="Times New Roman" panose="02020603050405020304" pitchFamily="18" charset="0"/>
              </a:rPr>
              <a:t>The focus groups will be recorded for accuracy.   </a:t>
            </a:r>
          </a:p>
          <a:p>
            <a:pPr lvl="1">
              <a:buFont typeface="Arial" panose="020B0604020202020204" pitchFamily="34" charset="0"/>
              <a:buChar char="•"/>
            </a:pPr>
            <a:r>
              <a:rPr lang="en-US" sz="2200" dirty="0">
                <a:latin typeface="Times New Roman" panose="02020603050405020304" pitchFamily="18" charset="0"/>
                <a:cs typeface="Times New Roman" panose="02020603050405020304" pitchFamily="18" charset="0"/>
              </a:rPr>
              <a:t>The purpose of the focus groups will be to discuss what factors have led them to stay in the teaching profession.  </a:t>
            </a:r>
          </a:p>
          <a:p>
            <a:pPr lvl="1"/>
            <a:r>
              <a:rPr lang="en-US" sz="2200" dirty="0">
                <a:latin typeface="Times New Roman" panose="02020603050405020304" pitchFamily="18" charset="0"/>
                <a:cs typeface="Times New Roman" panose="02020603050405020304" pitchFamily="18" charset="0"/>
              </a:rPr>
              <a:t>Hopefully, a dialogue will ensue in which participants can factors that have led them to stay in the profession.  </a:t>
            </a:r>
          </a:p>
          <a:p>
            <a:pPr marL="0" indent="0">
              <a:buNone/>
            </a:pPr>
            <a:endParaRPr lang="en-US" sz="2100" dirty="0"/>
          </a:p>
        </p:txBody>
      </p:sp>
      <p:sp>
        <p:nvSpPr>
          <p:cNvPr id="6" name="Slide Number Placeholder 5"/>
          <p:cNvSpPr>
            <a:spLocks noGrp="1"/>
          </p:cNvSpPr>
          <p:nvPr>
            <p:ph type="sldNum" sz="quarter" idx="10"/>
          </p:nvPr>
        </p:nvSpPr>
        <p:spPr/>
        <p:txBody>
          <a:bodyPr/>
          <a:lstStyle/>
          <a:p>
            <a:pPr>
              <a:defRPr/>
            </a:pPr>
            <a:fld id="{515E1B24-E23F-42B0-8198-A4C6E191574C}" type="slidenum">
              <a:rPr lang="en-US" altLang="en-US" smtClean="0"/>
              <a:pPr>
                <a:defRPr/>
              </a:pPr>
              <a:t>18</a:t>
            </a:fld>
            <a:endParaRPr lang="en-US" altLang="en-US" dirty="0"/>
          </a:p>
        </p:txBody>
      </p:sp>
    </p:spTree>
    <p:extLst>
      <p:ext uri="{BB962C8B-B14F-4D97-AF65-F5344CB8AC3E}">
        <p14:creationId xmlns:p14="http://schemas.microsoft.com/office/powerpoint/2010/main" val="989980104"/>
      </p:ext>
    </p:extLst>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en-US" sz="3100" dirty="0"/>
              <a:t>Data Collection Steps:</a:t>
            </a:r>
            <a:br>
              <a:rPr lang="en-US" sz="3100" dirty="0"/>
            </a:br>
            <a:r>
              <a:rPr lang="en-US" sz="2400" dirty="0"/>
              <a:t>4. Data Management and Storage</a:t>
            </a:r>
          </a:p>
        </p:txBody>
      </p:sp>
      <p:sp>
        <p:nvSpPr>
          <p:cNvPr id="3" name="Content Placeholder 2"/>
          <p:cNvSpPr>
            <a:spLocks noGrp="1"/>
          </p:cNvSpPr>
          <p:nvPr>
            <p:ph idx="1"/>
          </p:nvPr>
        </p:nvSpPr>
        <p:spPr/>
        <p:txBody>
          <a:bodyPr>
            <a:normAutofit lnSpcReduction="10000"/>
          </a:bodyPr>
          <a:lstStyle/>
          <a:p>
            <a:pPr marL="0" indent="0">
              <a:buNone/>
            </a:pPr>
            <a:r>
              <a:rPr lang="en-US" sz="2100" b="1" dirty="0"/>
              <a:t>Data Management and Storage</a:t>
            </a:r>
          </a:p>
          <a:p>
            <a:pPr lvl="0"/>
            <a:r>
              <a:rPr lang="en-US" sz="1800" dirty="0"/>
              <a:t>The electronic data will be kept in electronic form and be in a password protected format. </a:t>
            </a:r>
          </a:p>
          <a:p>
            <a:pPr lvl="0"/>
            <a:r>
              <a:rPr lang="en-US" sz="1800" dirty="0"/>
              <a:t>The documents will be on a thumb drive that will be kept it a locked safe that only the researcher will have access to.</a:t>
            </a:r>
          </a:p>
          <a:p>
            <a:pPr lvl="0"/>
            <a:r>
              <a:rPr lang="en-US" sz="1800" dirty="0"/>
              <a:t>The documents will be stored until the </a:t>
            </a:r>
          </a:p>
          <a:p>
            <a:pPr lvl="0"/>
            <a:r>
              <a:rPr lang="en-US" sz="1800" dirty="0"/>
              <a:t>The data will be kept for three years and at that point it will be destroyed. </a:t>
            </a:r>
          </a:p>
          <a:p>
            <a:pPr lvl="0"/>
            <a:r>
              <a:rPr lang="en-US" sz="1800" dirty="0"/>
              <a:t>The data will be backed up on an external hard-drive that will be kept separate secure and locked location. </a:t>
            </a:r>
          </a:p>
          <a:p>
            <a:pPr lvl="0"/>
            <a:r>
              <a:rPr lang="en-US" sz="1800" dirty="0"/>
              <a:t>Confidentiality will be maintained my not using any identifying factors for the teachers that are used in the study.     </a:t>
            </a:r>
          </a:p>
          <a:p>
            <a:pPr marL="0" indent="0">
              <a:buNone/>
            </a:pPr>
            <a:endParaRPr lang="en-US" sz="2100" dirty="0">
              <a:solidFill>
                <a:srgbClr val="00B0F0"/>
              </a:solidFill>
            </a:endParaRPr>
          </a:p>
        </p:txBody>
      </p:sp>
      <p:sp>
        <p:nvSpPr>
          <p:cNvPr id="6" name="Slide Number Placeholder 5"/>
          <p:cNvSpPr>
            <a:spLocks noGrp="1"/>
          </p:cNvSpPr>
          <p:nvPr>
            <p:ph type="sldNum" sz="quarter" idx="10"/>
          </p:nvPr>
        </p:nvSpPr>
        <p:spPr/>
        <p:txBody>
          <a:bodyPr/>
          <a:lstStyle/>
          <a:p>
            <a:pPr>
              <a:defRPr/>
            </a:pPr>
            <a:fld id="{515E1B24-E23F-42B0-8198-A4C6E191574C}" type="slidenum">
              <a:rPr lang="en-US" altLang="en-US" smtClean="0"/>
              <a:pPr>
                <a:defRPr/>
              </a:pPr>
              <a:t>19</a:t>
            </a:fld>
            <a:endParaRPr lang="en-US" altLang="en-US" dirty="0"/>
          </a:p>
        </p:txBody>
      </p:sp>
    </p:spTree>
    <p:extLst>
      <p:ext uri="{BB962C8B-B14F-4D97-AF65-F5344CB8AC3E}">
        <p14:creationId xmlns:p14="http://schemas.microsoft.com/office/powerpoint/2010/main" val="2369162433"/>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4309"/>
            <a:ext cx="8229600" cy="1143000"/>
          </a:xfrm>
        </p:spPr>
        <p:txBody>
          <a:bodyPr/>
          <a:lstStyle/>
          <a:p>
            <a:r>
              <a:rPr lang="en-US" dirty="0"/>
              <a:t>Purpose Statement</a:t>
            </a:r>
          </a:p>
        </p:txBody>
      </p:sp>
      <p:sp>
        <p:nvSpPr>
          <p:cNvPr id="3" name="Content Placeholder 2"/>
          <p:cNvSpPr>
            <a:spLocks noGrp="1"/>
          </p:cNvSpPr>
          <p:nvPr>
            <p:ph idx="1"/>
          </p:nvPr>
        </p:nvSpPr>
        <p:spPr/>
        <p:txBody>
          <a:bodyPr/>
          <a:lstStyle/>
          <a:p>
            <a:pPr marL="0" indent="0">
              <a:buNone/>
            </a:pPr>
            <a:endParaRPr lang="en-US" dirty="0"/>
          </a:p>
          <a:p>
            <a:pPr marL="0" indent="0">
              <a:buNone/>
            </a:pPr>
            <a:r>
              <a:rPr lang="en-US" dirty="0"/>
              <a:t>The purpose of this qualitative descriptive study is to understand how veteran middle school teachers describe the internal and external factors that motivate them to stay in the teaching profession within a school district in the Upstate of South Carolina.  </a:t>
            </a:r>
          </a:p>
        </p:txBody>
      </p:sp>
      <p:sp>
        <p:nvSpPr>
          <p:cNvPr id="6" name="Slide Number Placeholder 5"/>
          <p:cNvSpPr>
            <a:spLocks noGrp="1"/>
          </p:cNvSpPr>
          <p:nvPr>
            <p:ph type="sldNum" sz="quarter" idx="10"/>
          </p:nvPr>
        </p:nvSpPr>
        <p:spPr/>
        <p:txBody>
          <a:bodyPr/>
          <a:lstStyle/>
          <a:p>
            <a:pPr>
              <a:defRPr/>
            </a:pPr>
            <a:fld id="{515E1B24-E23F-42B0-8198-A4C6E191574C}" type="slidenum">
              <a:rPr lang="en-US" altLang="en-US" smtClean="0"/>
              <a:pPr>
                <a:defRPr/>
              </a:pPr>
              <a:t>2</a:t>
            </a:fld>
            <a:endParaRPr lang="en-US" altLang="en-US" dirty="0"/>
          </a:p>
        </p:txBody>
      </p:sp>
    </p:spTree>
    <p:extLst>
      <p:ext uri="{BB962C8B-B14F-4D97-AF65-F5344CB8AC3E}">
        <p14:creationId xmlns:p14="http://schemas.microsoft.com/office/powerpoint/2010/main" val="1536114499"/>
      </p:ext>
    </p:extLst>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a:t>Data Analysis Steps</a:t>
            </a:r>
          </a:p>
        </p:txBody>
      </p:sp>
      <p:sp>
        <p:nvSpPr>
          <p:cNvPr id="3" name="Content Placeholder 2"/>
          <p:cNvSpPr>
            <a:spLocks noGrp="1"/>
          </p:cNvSpPr>
          <p:nvPr>
            <p:ph idx="1"/>
          </p:nvPr>
        </p:nvSpPr>
        <p:spPr>
          <a:xfrm>
            <a:off x="228600" y="1524000"/>
            <a:ext cx="8610600" cy="4876800"/>
          </a:xfrm>
        </p:spPr>
        <p:txBody>
          <a:bodyPr>
            <a:noAutofit/>
          </a:bodyPr>
          <a:lstStyle/>
          <a:p>
            <a:r>
              <a:rPr lang="en-US" sz="1800" dirty="0"/>
              <a:t>Data will be collected, and organized.</a:t>
            </a:r>
          </a:p>
          <a:p>
            <a:r>
              <a:rPr lang="en-US" sz="1800" dirty="0"/>
              <a:t>Data will then be  and transcribed.</a:t>
            </a:r>
          </a:p>
          <a:p>
            <a:r>
              <a:rPr lang="en-US" sz="1800" dirty="0"/>
              <a:t>A thematic analysis will be used to establish themes.    </a:t>
            </a:r>
          </a:p>
          <a:p>
            <a:r>
              <a:rPr lang="en-US" sz="1800" dirty="0"/>
              <a:t>Definitions will be given to clarify data collected.</a:t>
            </a:r>
          </a:p>
          <a:p>
            <a:r>
              <a:rPr lang="en-US" sz="1800" dirty="0">
                <a:latin typeface="Times New Roman" panose="02020603050405020304" pitchFamily="18" charset="0"/>
                <a:cs typeface="Times New Roman" panose="02020603050405020304" pitchFamily="18" charset="0"/>
              </a:rPr>
              <a:t>The data will be hand-coded and MAXQDA coding will result in a description of the phenomenon taking place. </a:t>
            </a:r>
          </a:p>
          <a:p>
            <a:endParaRPr lang="en-US" sz="1800" dirty="0"/>
          </a:p>
        </p:txBody>
      </p:sp>
      <p:sp>
        <p:nvSpPr>
          <p:cNvPr id="6" name="Slide Number Placeholder 5"/>
          <p:cNvSpPr>
            <a:spLocks noGrp="1"/>
          </p:cNvSpPr>
          <p:nvPr>
            <p:ph type="sldNum" sz="quarter" idx="10"/>
          </p:nvPr>
        </p:nvSpPr>
        <p:spPr/>
        <p:txBody>
          <a:bodyPr/>
          <a:lstStyle/>
          <a:p>
            <a:pPr>
              <a:defRPr/>
            </a:pPr>
            <a:fld id="{515E1B24-E23F-42B0-8198-A4C6E191574C}" type="slidenum">
              <a:rPr lang="en-US" altLang="en-US" smtClean="0"/>
              <a:pPr>
                <a:defRPr/>
              </a:pPr>
              <a:t>20</a:t>
            </a:fld>
            <a:endParaRPr lang="en-US" altLang="en-US" dirty="0"/>
          </a:p>
        </p:txBody>
      </p:sp>
    </p:spTree>
    <p:extLst>
      <p:ext uri="{BB962C8B-B14F-4D97-AF65-F5344CB8AC3E}">
        <p14:creationId xmlns:p14="http://schemas.microsoft.com/office/powerpoint/2010/main" val="2872949709"/>
      </p:ext>
    </p:extLst>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78983E-FEF5-4300-BAA4-DE6A61DDC02C}"/>
              </a:ext>
            </a:extLst>
          </p:cNvPr>
          <p:cNvSpPr>
            <a:spLocks noGrp="1"/>
          </p:cNvSpPr>
          <p:nvPr>
            <p:ph type="title"/>
          </p:nvPr>
        </p:nvSpPr>
        <p:spPr>
          <a:xfrm>
            <a:off x="451884" y="0"/>
            <a:ext cx="8229600" cy="1143000"/>
          </a:xfrm>
        </p:spPr>
        <p:txBody>
          <a:bodyPr/>
          <a:lstStyle/>
          <a:p>
            <a:r>
              <a:rPr lang="en-US" sz="4000" dirty="0"/>
              <a:t>Data Analysis Steps: </a:t>
            </a:r>
            <a:r>
              <a:rPr lang="en-US" sz="4000" b="1" dirty="0"/>
              <a:t>Qualitative</a:t>
            </a:r>
          </a:p>
        </p:txBody>
      </p:sp>
      <p:sp>
        <p:nvSpPr>
          <p:cNvPr id="3" name="Content Placeholder 2">
            <a:extLst>
              <a:ext uri="{FF2B5EF4-FFF2-40B4-BE49-F238E27FC236}">
                <a16:creationId xmlns:a16="http://schemas.microsoft.com/office/drawing/2014/main" id="{B843017B-231A-4090-9E6B-B31253F634CE}"/>
              </a:ext>
            </a:extLst>
          </p:cNvPr>
          <p:cNvSpPr>
            <a:spLocks noGrp="1"/>
          </p:cNvSpPr>
          <p:nvPr>
            <p:ph idx="1"/>
          </p:nvPr>
        </p:nvSpPr>
        <p:spPr/>
        <p:txBody>
          <a:bodyPr>
            <a:normAutofit/>
          </a:bodyPr>
          <a:lstStyle/>
          <a:p>
            <a:pPr marL="0" lvl="0" indent="0">
              <a:buNone/>
            </a:pPr>
            <a:r>
              <a:rPr lang="en-US" dirty="0"/>
              <a:t>Cleaning and compiling the data (transcribing the data; member checking, etc.)</a:t>
            </a:r>
          </a:p>
          <a:p>
            <a:pPr marL="0" lvl="0" indent="0">
              <a:buNone/>
            </a:pPr>
            <a:r>
              <a:rPr lang="en-US" dirty="0"/>
              <a:t>Descriptive statistics </a:t>
            </a:r>
          </a:p>
          <a:p>
            <a:pPr lvl="1"/>
            <a:r>
              <a:rPr lang="en-US" dirty="0"/>
              <a:t>Demographic information</a:t>
            </a:r>
          </a:p>
          <a:p>
            <a:pPr lvl="1"/>
            <a:r>
              <a:rPr lang="en-US" dirty="0"/>
              <a:t>Codes</a:t>
            </a:r>
          </a:p>
          <a:p>
            <a:pPr lvl="1"/>
            <a:r>
              <a:rPr lang="en-US" dirty="0"/>
              <a:t>Themes</a:t>
            </a:r>
          </a:p>
          <a:p>
            <a:pPr lvl="1"/>
            <a:r>
              <a:rPr lang="en-US" dirty="0"/>
              <a:t>Volume of data collected</a:t>
            </a:r>
          </a:p>
        </p:txBody>
      </p:sp>
      <p:sp>
        <p:nvSpPr>
          <p:cNvPr id="6" name="Slide Number Placeholder 5"/>
          <p:cNvSpPr>
            <a:spLocks noGrp="1"/>
          </p:cNvSpPr>
          <p:nvPr>
            <p:ph type="sldNum" sz="quarter" idx="10"/>
          </p:nvPr>
        </p:nvSpPr>
        <p:spPr/>
        <p:txBody>
          <a:bodyPr/>
          <a:lstStyle/>
          <a:p>
            <a:pPr>
              <a:defRPr/>
            </a:pPr>
            <a:fld id="{515E1B24-E23F-42B0-8198-A4C6E191574C}" type="slidenum">
              <a:rPr lang="en-US" altLang="en-US" smtClean="0"/>
              <a:pPr>
                <a:defRPr/>
              </a:pPr>
              <a:t>21</a:t>
            </a:fld>
            <a:endParaRPr lang="en-US" altLang="en-US" dirty="0"/>
          </a:p>
        </p:txBody>
      </p:sp>
    </p:spTree>
    <p:extLst>
      <p:ext uri="{BB962C8B-B14F-4D97-AF65-F5344CB8AC3E}">
        <p14:creationId xmlns:p14="http://schemas.microsoft.com/office/powerpoint/2010/main" val="943078374"/>
      </p:ext>
    </p:extLst>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46567" y="0"/>
            <a:ext cx="8229600" cy="1143000"/>
          </a:xfrm>
        </p:spPr>
        <p:txBody>
          <a:bodyPr>
            <a:normAutofit/>
          </a:bodyPr>
          <a:lstStyle/>
          <a:p>
            <a:r>
              <a:rPr lang="en-US" sz="3200" dirty="0"/>
              <a:t>Assumptions and Delimitations</a:t>
            </a:r>
          </a:p>
        </p:txBody>
      </p:sp>
      <p:sp>
        <p:nvSpPr>
          <p:cNvPr id="3" name="Content Placeholder 2"/>
          <p:cNvSpPr>
            <a:spLocks noGrp="1"/>
          </p:cNvSpPr>
          <p:nvPr>
            <p:ph idx="1"/>
          </p:nvPr>
        </p:nvSpPr>
        <p:spPr>
          <a:xfrm>
            <a:off x="533400" y="1600201"/>
            <a:ext cx="8153400" cy="4419600"/>
          </a:xfrm>
        </p:spPr>
        <p:txBody>
          <a:bodyPr>
            <a:normAutofit lnSpcReduction="10000"/>
          </a:bodyPr>
          <a:lstStyle/>
          <a:p>
            <a:r>
              <a:rPr lang="en-US" sz="2400" dirty="0"/>
              <a:t>Assumptions: </a:t>
            </a:r>
          </a:p>
          <a:p>
            <a:pPr lvl="1"/>
            <a:r>
              <a:rPr lang="en-US" dirty="0"/>
              <a:t>The data that is recorded is transcribed correctly</a:t>
            </a:r>
          </a:p>
          <a:p>
            <a:pPr lvl="1"/>
            <a:r>
              <a:rPr lang="en-US" dirty="0"/>
              <a:t>Data transcription is accurate </a:t>
            </a:r>
          </a:p>
          <a:p>
            <a:pPr lvl="1"/>
            <a:r>
              <a:rPr lang="en-US" dirty="0"/>
              <a:t>Respondents will give honest and authentic answers.  </a:t>
            </a:r>
          </a:p>
          <a:p>
            <a:pPr marL="349250" lvl="1" indent="0">
              <a:buNone/>
            </a:pPr>
            <a:endParaRPr lang="en-US" dirty="0"/>
          </a:p>
          <a:p>
            <a:pPr marL="349250" lvl="1" indent="0">
              <a:buNone/>
            </a:pPr>
            <a:r>
              <a:rPr lang="en-US" sz="2400" dirty="0"/>
              <a:t>Delimitations: </a:t>
            </a:r>
          </a:p>
          <a:p>
            <a:pPr lvl="1"/>
            <a:r>
              <a:rPr lang="en-US" dirty="0"/>
              <a:t>Must be a licensed teacher.</a:t>
            </a:r>
          </a:p>
          <a:p>
            <a:pPr lvl="1"/>
            <a:r>
              <a:rPr lang="en-US" dirty="0"/>
              <a:t>Must be a veteran teacher.  </a:t>
            </a:r>
          </a:p>
          <a:p>
            <a:pPr lvl="1"/>
            <a:r>
              <a:rPr lang="en-US" dirty="0"/>
              <a:t>Must currently be employed as a teacher. </a:t>
            </a:r>
          </a:p>
          <a:p>
            <a:pPr lvl="1"/>
            <a:r>
              <a:rPr lang="en-US" dirty="0"/>
              <a:t>Teacher must be a middle school teacher.</a:t>
            </a:r>
          </a:p>
          <a:p>
            <a:pPr lvl="1"/>
            <a:r>
              <a:rPr lang="en-US" dirty="0"/>
              <a:t>Teacher will be from South Carolina.   </a:t>
            </a:r>
          </a:p>
          <a:p>
            <a:pPr lvl="1"/>
            <a:r>
              <a:rPr lang="en-US" dirty="0"/>
              <a:t>Administrators will not be used in the sample.  </a:t>
            </a:r>
          </a:p>
        </p:txBody>
      </p:sp>
      <p:sp>
        <p:nvSpPr>
          <p:cNvPr id="6" name="Slide Number Placeholder 5"/>
          <p:cNvSpPr>
            <a:spLocks noGrp="1"/>
          </p:cNvSpPr>
          <p:nvPr>
            <p:ph type="sldNum" sz="quarter" idx="10"/>
          </p:nvPr>
        </p:nvSpPr>
        <p:spPr/>
        <p:txBody>
          <a:bodyPr/>
          <a:lstStyle/>
          <a:p>
            <a:pPr>
              <a:defRPr/>
            </a:pPr>
            <a:fld id="{515E1B24-E23F-42B0-8198-A4C6E191574C}" type="slidenum">
              <a:rPr lang="en-US" altLang="en-US" smtClean="0"/>
              <a:pPr>
                <a:defRPr/>
              </a:pPr>
              <a:t>22</a:t>
            </a:fld>
            <a:endParaRPr lang="en-US" altLang="en-US" dirty="0"/>
          </a:p>
        </p:txBody>
      </p:sp>
    </p:spTree>
    <p:extLst>
      <p:ext uri="{BB962C8B-B14F-4D97-AF65-F5344CB8AC3E}">
        <p14:creationId xmlns:p14="http://schemas.microsoft.com/office/powerpoint/2010/main" val="3759561095"/>
      </p:ext>
    </p:extLst>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46567" y="0"/>
            <a:ext cx="8229600" cy="1143000"/>
          </a:xfrm>
        </p:spPr>
        <p:txBody>
          <a:bodyPr>
            <a:normAutofit/>
          </a:bodyPr>
          <a:lstStyle/>
          <a:p>
            <a:r>
              <a:rPr lang="en-US" sz="3200" dirty="0"/>
              <a:t>Limitations</a:t>
            </a:r>
          </a:p>
        </p:txBody>
      </p:sp>
      <p:sp>
        <p:nvSpPr>
          <p:cNvPr id="3" name="Content Placeholder 2"/>
          <p:cNvSpPr>
            <a:spLocks noGrp="1"/>
          </p:cNvSpPr>
          <p:nvPr>
            <p:ph idx="1"/>
          </p:nvPr>
        </p:nvSpPr>
        <p:spPr>
          <a:xfrm>
            <a:off x="533400" y="1600201"/>
            <a:ext cx="8153400" cy="4419600"/>
          </a:xfrm>
        </p:spPr>
        <p:txBody>
          <a:bodyPr>
            <a:normAutofit/>
          </a:bodyPr>
          <a:lstStyle/>
          <a:p>
            <a:r>
              <a:rPr lang="en-US" sz="2400" dirty="0"/>
              <a:t>Limitations: </a:t>
            </a:r>
            <a:endParaRPr lang="en-US" sz="2100" dirty="0"/>
          </a:p>
          <a:p>
            <a:pPr lvl="1"/>
            <a:r>
              <a:rPr lang="en-US" sz="2100" dirty="0"/>
              <a:t>Time allotted for dissertation. </a:t>
            </a:r>
          </a:p>
          <a:p>
            <a:pPr lvl="1"/>
            <a:r>
              <a:rPr lang="en-US" sz="2100" dirty="0"/>
              <a:t>Time that is limited to being conducted during a school year.</a:t>
            </a:r>
          </a:p>
          <a:p>
            <a:pPr lvl="1"/>
            <a:r>
              <a:rPr lang="en-US" sz="2100" dirty="0"/>
              <a:t>Doing a zoom call could be considered a limitation because it could cause researcher to miss visual cues.  </a:t>
            </a:r>
          </a:p>
          <a:p>
            <a:pPr lvl="1"/>
            <a:r>
              <a:rPr lang="en-US" sz="2100" dirty="0"/>
              <a:t>Small sample size being used.</a:t>
            </a:r>
          </a:p>
          <a:p>
            <a:pPr lvl="1"/>
            <a:r>
              <a:rPr lang="en-US" sz="2100" dirty="0"/>
              <a:t>Only teachers from SC are being used.  </a:t>
            </a:r>
          </a:p>
        </p:txBody>
      </p:sp>
      <p:sp>
        <p:nvSpPr>
          <p:cNvPr id="6" name="Slide Number Placeholder 5"/>
          <p:cNvSpPr>
            <a:spLocks noGrp="1"/>
          </p:cNvSpPr>
          <p:nvPr>
            <p:ph type="sldNum" sz="quarter" idx="10"/>
          </p:nvPr>
        </p:nvSpPr>
        <p:spPr/>
        <p:txBody>
          <a:bodyPr/>
          <a:lstStyle/>
          <a:p>
            <a:pPr>
              <a:defRPr/>
            </a:pPr>
            <a:fld id="{515E1B24-E23F-42B0-8198-A4C6E191574C}" type="slidenum">
              <a:rPr lang="en-US" altLang="en-US" smtClean="0"/>
              <a:pPr>
                <a:defRPr/>
              </a:pPr>
              <a:t>23</a:t>
            </a:fld>
            <a:endParaRPr lang="en-US" altLang="en-US" dirty="0"/>
          </a:p>
        </p:txBody>
      </p:sp>
    </p:spTree>
    <p:extLst>
      <p:ext uri="{BB962C8B-B14F-4D97-AF65-F5344CB8AC3E}">
        <p14:creationId xmlns:p14="http://schemas.microsoft.com/office/powerpoint/2010/main" val="1125730406"/>
      </p:ext>
    </p:extLst>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Autofit/>
          </a:bodyPr>
          <a:lstStyle/>
          <a:p>
            <a:r>
              <a:rPr lang="en-US" sz="3200" dirty="0"/>
              <a:t>References</a:t>
            </a:r>
          </a:p>
        </p:txBody>
      </p:sp>
      <p:sp>
        <p:nvSpPr>
          <p:cNvPr id="3" name="Content Placeholder 2"/>
          <p:cNvSpPr>
            <a:spLocks noGrp="1"/>
          </p:cNvSpPr>
          <p:nvPr>
            <p:ph idx="1"/>
          </p:nvPr>
        </p:nvSpPr>
        <p:spPr>
          <a:xfrm>
            <a:off x="457200" y="838200"/>
            <a:ext cx="8229600" cy="4525963"/>
          </a:xfrm>
        </p:spPr>
        <p:txBody>
          <a:bodyPr/>
          <a:lstStyle/>
          <a:p>
            <a:endParaRPr lang="en-US" dirty="0"/>
          </a:p>
          <a:p>
            <a:pPr marL="457200" indent="-457200">
              <a:buNone/>
            </a:pPr>
            <a:r>
              <a:rPr lang="en-US" dirty="0" err="1"/>
              <a:t>Admiraal</a:t>
            </a:r>
            <a:r>
              <a:rPr lang="en-US" dirty="0"/>
              <a:t>, W., </a:t>
            </a:r>
            <a:r>
              <a:rPr lang="en-US" dirty="0" err="1"/>
              <a:t>Veldman</a:t>
            </a:r>
            <a:r>
              <a:rPr lang="en-US" dirty="0"/>
              <a:t>, I., </a:t>
            </a:r>
            <a:r>
              <a:rPr lang="en-US" dirty="0" err="1"/>
              <a:t>Mainhard</a:t>
            </a:r>
            <a:r>
              <a:rPr lang="en-US" dirty="0"/>
              <a:t>, T., &amp; van </a:t>
            </a:r>
            <a:r>
              <a:rPr lang="en-US" dirty="0" err="1"/>
              <a:t>Tartwijk</a:t>
            </a:r>
            <a:r>
              <a:rPr lang="en-US" dirty="0"/>
              <a:t>, J. (2019). A typology of veteran teachers’ job satisfaction: their relationships with their students and the nature of their work. </a:t>
            </a:r>
            <a:r>
              <a:rPr lang="en-US" i="1" dirty="0"/>
              <a:t>Social Psychology of Education</a:t>
            </a:r>
            <a:r>
              <a:rPr lang="en-US" dirty="0"/>
              <a:t>, </a:t>
            </a:r>
            <a:r>
              <a:rPr lang="en-US" i="1" dirty="0"/>
              <a:t>22</a:t>
            </a:r>
            <a:r>
              <a:rPr lang="en-US" dirty="0"/>
              <a:t>(2), 337-355.</a:t>
            </a:r>
          </a:p>
          <a:p>
            <a:pPr marL="457200" indent="-457200">
              <a:buNone/>
            </a:pPr>
            <a:r>
              <a:rPr lang="en-US" dirty="0"/>
              <a:t>Barnham, C. (2015). Quantitative and qualitative research. International Journal of Market Research, 57(6), 837-854. doi:10.2501/IJMR-2015-070</a:t>
            </a:r>
          </a:p>
          <a:p>
            <a:pPr marL="457200" indent="-457200">
              <a:buNone/>
            </a:pPr>
            <a:r>
              <a:rPr lang="en-US" dirty="0"/>
              <a:t>Carrillo, C., &amp; Flores, M. (2018). Veteran teachers’ identity: what does the research literature tell us? Cambridge Journal of Education, 48(5), 639–656.</a:t>
            </a:r>
          </a:p>
          <a:p>
            <a:pPr marL="457200" indent="-457200">
              <a:buNone/>
            </a:pPr>
            <a:r>
              <a:rPr lang="en-US" dirty="0"/>
              <a:t>Creswell, J. W., &amp; Creswell, J. D. (2017). </a:t>
            </a:r>
            <a:r>
              <a:rPr lang="en-US" i="1" dirty="0"/>
              <a:t>Research design: Qualitative, quantitative, and mixed methods approaches</a:t>
            </a:r>
            <a:r>
              <a:rPr lang="en-US" dirty="0"/>
              <a:t>. Sage publications.</a:t>
            </a:r>
          </a:p>
          <a:p>
            <a:endParaRPr lang="en-US" dirty="0"/>
          </a:p>
        </p:txBody>
      </p:sp>
      <p:sp>
        <p:nvSpPr>
          <p:cNvPr id="6" name="Slide Number Placeholder 5"/>
          <p:cNvSpPr>
            <a:spLocks noGrp="1"/>
          </p:cNvSpPr>
          <p:nvPr>
            <p:ph type="sldNum" sz="quarter" idx="10"/>
          </p:nvPr>
        </p:nvSpPr>
        <p:spPr/>
        <p:txBody>
          <a:bodyPr/>
          <a:lstStyle/>
          <a:p>
            <a:pPr>
              <a:defRPr/>
            </a:pPr>
            <a:fld id="{515E1B24-E23F-42B0-8198-A4C6E191574C}" type="slidenum">
              <a:rPr lang="en-US" altLang="en-US" smtClean="0"/>
              <a:pPr>
                <a:defRPr/>
              </a:pPr>
              <a:t>24</a:t>
            </a:fld>
            <a:endParaRPr lang="en-US" altLang="en-US" dirty="0"/>
          </a:p>
        </p:txBody>
      </p:sp>
    </p:spTree>
    <p:extLst>
      <p:ext uri="{BB962C8B-B14F-4D97-AF65-F5344CB8AC3E}">
        <p14:creationId xmlns:p14="http://schemas.microsoft.com/office/powerpoint/2010/main" val="539483084"/>
      </p:ext>
    </p:extLst>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Autofit/>
          </a:bodyPr>
          <a:lstStyle/>
          <a:p>
            <a:r>
              <a:rPr lang="en-US" sz="3200" dirty="0"/>
              <a:t>References</a:t>
            </a:r>
          </a:p>
        </p:txBody>
      </p:sp>
      <p:sp>
        <p:nvSpPr>
          <p:cNvPr id="3" name="Content Placeholder 2"/>
          <p:cNvSpPr>
            <a:spLocks noGrp="1"/>
          </p:cNvSpPr>
          <p:nvPr>
            <p:ph idx="1"/>
          </p:nvPr>
        </p:nvSpPr>
        <p:spPr>
          <a:xfrm>
            <a:off x="319088" y="762000"/>
            <a:ext cx="8229600" cy="4525963"/>
          </a:xfrm>
        </p:spPr>
        <p:txBody>
          <a:bodyPr/>
          <a:lstStyle/>
          <a:p>
            <a:endParaRPr lang="en-US" dirty="0"/>
          </a:p>
          <a:p>
            <a:pPr marL="457200" indent="-457200">
              <a:buNone/>
            </a:pPr>
            <a:r>
              <a:rPr lang="en-US" dirty="0"/>
              <a:t>El </a:t>
            </a:r>
            <a:r>
              <a:rPr lang="en-US" dirty="0" err="1"/>
              <a:t>Helou</a:t>
            </a:r>
            <a:r>
              <a:rPr lang="en-US" dirty="0"/>
              <a:t>, M., </a:t>
            </a:r>
            <a:r>
              <a:rPr lang="en-US" dirty="0" err="1"/>
              <a:t>Nabhani</a:t>
            </a:r>
            <a:r>
              <a:rPr lang="en-US" dirty="0"/>
              <a:t>, M., &amp; </a:t>
            </a:r>
            <a:r>
              <a:rPr lang="en-US" dirty="0" err="1"/>
              <a:t>Bahous</a:t>
            </a:r>
            <a:r>
              <a:rPr lang="en-US" dirty="0"/>
              <a:t>, R. (2016). Teachers’ views on causes leading to their burnout. </a:t>
            </a:r>
            <a:r>
              <a:rPr lang="en-US" i="1" dirty="0"/>
              <a:t>School leadership &amp; management</a:t>
            </a:r>
            <a:r>
              <a:rPr lang="en-US" dirty="0"/>
              <a:t>, </a:t>
            </a:r>
            <a:r>
              <a:rPr lang="en-US" i="1" dirty="0"/>
              <a:t>36</a:t>
            </a:r>
            <a:r>
              <a:rPr lang="en-US" dirty="0"/>
              <a:t>(5), 551-567.</a:t>
            </a:r>
          </a:p>
          <a:p>
            <a:pPr marL="457200" indent="-457200">
              <a:buNone/>
            </a:pPr>
            <a:r>
              <a:rPr lang="en-US" dirty="0"/>
              <a:t>Eye, G. G. (1975). The superintendent’s role in teacher evaluation, retention, and dismissal. </a:t>
            </a:r>
            <a:r>
              <a:rPr lang="en-US" i="1" dirty="0"/>
              <a:t>The Journal of Educational Research</a:t>
            </a:r>
            <a:r>
              <a:rPr lang="en-US" dirty="0"/>
              <a:t>, </a:t>
            </a:r>
            <a:r>
              <a:rPr lang="en-US" i="1" dirty="0"/>
              <a:t>68</a:t>
            </a:r>
            <a:r>
              <a:rPr lang="en-US" dirty="0"/>
              <a:t>(10), 390-395.</a:t>
            </a:r>
          </a:p>
          <a:p>
            <a:pPr marL="457200" indent="-457200">
              <a:buNone/>
            </a:pPr>
            <a:r>
              <a:rPr lang="en-US" dirty="0"/>
              <a:t>Glazer, J. (2020). Tales out of school: Tracing perspective change through the stories of former teachers. </a:t>
            </a:r>
            <a:r>
              <a:rPr lang="en-US" i="1" dirty="0"/>
              <a:t>Teaching and Teacher Education, 90</a:t>
            </a:r>
            <a:r>
              <a:rPr lang="en-US" dirty="0"/>
              <a:t>. https://doi-org.lopes.idm.oclc.org/10.1016/j.tate.2020.103032</a:t>
            </a:r>
          </a:p>
          <a:p>
            <a:pPr marL="457200" indent="-457200">
              <a:buNone/>
            </a:pPr>
            <a:r>
              <a:rPr lang="en-US" dirty="0"/>
              <a:t>Hammonds, T. (2017). High teacher turnover: Strategies school leaders implement to retain teachers in urban elementary schools. </a:t>
            </a:r>
            <a:r>
              <a:rPr lang="en-US" i="1" dirty="0"/>
              <a:t>National Teacher Education Journal</a:t>
            </a:r>
            <a:r>
              <a:rPr lang="en-US" dirty="0"/>
              <a:t>, </a:t>
            </a:r>
            <a:r>
              <a:rPr lang="en-US" i="1" dirty="0"/>
              <a:t>10</a:t>
            </a:r>
            <a:r>
              <a:rPr lang="en-US" dirty="0"/>
              <a:t>(2), 63-72.</a:t>
            </a:r>
          </a:p>
          <a:p>
            <a:endParaRPr lang="en-US" dirty="0"/>
          </a:p>
        </p:txBody>
      </p:sp>
      <p:sp>
        <p:nvSpPr>
          <p:cNvPr id="6" name="Slide Number Placeholder 5"/>
          <p:cNvSpPr>
            <a:spLocks noGrp="1"/>
          </p:cNvSpPr>
          <p:nvPr>
            <p:ph type="sldNum" sz="quarter" idx="10"/>
          </p:nvPr>
        </p:nvSpPr>
        <p:spPr/>
        <p:txBody>
          <a:bodyPr/>
          <a:lstStyle/>
          <a:p>
            <a:pPr>
              <a:defRPr/>
            </a:pPr>
            <a:fld id="{515E1B24-E23F-42B0-8198-A4C6E191574C}" type="slidenum">
              <a:rPr lang="en-US" altLang="en-US" smtClean="0"/>
              <a:pPr>
                <a:defRPr/>
              </a:pPr>
              <a:t>25</a:t>
            </a:fld>
            <a:endParaRPr lang="en-US" altLang="en-US" dirty="0"/>
          </a:p>
        </p:txBody>
      </p:sp>
    </p:spTree>
    <p:extLst>
      <p:ext uri="{BB962C8B-B14F-4D97-AF65-F5344CB8AC3E}">
        <p14:creationId xmlns:p14="http://schemas.microsoft.com/office/powerpoint/2010/main" val="495333092"/>
      </p:ext>
    </p:extLst>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Autofit/>
          </a:bodyPr>
          <a:lstStyle/>
          <a:p>
            <a:r>
              <a:rPr lang="en-US" sz="3200" dirty="0"/>
              <a:t>References</a:t>
            </a:r>
          </a:p>
        </p:txBody>
      </p:sp>
      <p:sp>
        <p:nvSpPr>
          <p:cNvPr id="3" name="Content Placeholder 2"/>
          <p:cNvSpPr>
            <a:spLocks noGrp="1"/>
          </p:cNvSpPr>
          <p:nvPr>
            <p:ph idx="1"/>
          </p:nvPr>
        </p:nvSpPr>
        <p:spPr>
          <a:xfrm>
            <a:off x="319088" y="838200"/>
            <a:ext cx="8229600" cy="4525963"/>
          </a:xfrm>
        </p:spPr>
        <p:txBody>
          <a:bodyPr/>
          <a:lstStyle/>
          <a:p>
            <a:endParaRPr lang="en-US" dirty="0"/>
          </a:p>
          <a:p>
            <a:pPr marL="457200" indent="-457200">
              <a:buNone/>
            </a:pPr>
            <a:r>
              <a:rPr lang="en-US" dirty="0" err="1"/>
              <a:t>Harmsen</a:t>
            </a:r>
            <a:r>
              <a:rPr lang="en-US" dirty="0"/>
              <a:t>, R., Helms-Lorenz, M., </a:t>
            </a:r>
            <a:r>
              <a:rPr lang="en-US" dirty="0" err="1"/>
              <a:t>Maulana</a:t>
            </a:r>
            <a:r>
              <a:rPr lang="en-US" dirty="0"/>
              <a:t>, R., &amp; van Veen, K. (2018). The relationship between beginning teachers’ stress causes, stress responses, teaching </a:t>
            </a:r>
            <a:r>
              <a:rPr lang="en-US" dirty="0" err="1"/>
              <a:t>behaviour</a:t>
            </a:r>
            <a:r>
              <a:rPr lang="en-US" dirty="0"/>
              <a:t> and attrition. </a:t>
            </a:r>
            <a:r>
              <a:rPr lang="en-US" i="1" dirty="0"/>
              <a:t>Teachers and Teaching</a:t>
            </a:r>
            <a:r>
              <a:rPr lang="en-US" dirty="0"/>
              <a:t>, </a:t>
            </a:r>
            <a:r>
              <a:rPr lang="en-US" i="1" dirty="0"/>
              <a:t>24</a:t>
            </a:r>
            <a:r>
              <a:rPr lang="en-US" dirty="0"/>
              <a:t>(6), 626-643.</a:t>
            </a:r>
          </a:p>
          <a:p>
            <a:pPr marL="457200" indent="-457200">
              <a:buNone/>
            </a:pPr>
            <a:r>
              <a:rPr lang="en-US" dirty="0"/>
              <a:t>Ingersoll, R. M., May, H., &amp; Collins, G. (2019). Recruitment, Employment, Retention and the Minority Teacher Shortage. Education Policy Analysis Archives, 27 (37), </a:t>
            </a:r>
            <a:r>
              <a:rPr lang="en-US" u="sng" dirty="0">
                <a:hlinkClick r:id="rId2"/>
              </a:rPr>
              <a:t>http://dx.doi.org/10.14507/epaa.27.3714</a:t>
            </a:r>
            <a:endParaRPr lang="en-US" dirty="0"/>
          </a:p>
          <a:p>
            <a:pPr marL="457200" indent="-457200">
              <a:buNone/>
            </a:pPr>
            <a:r>
              <a:rPr lang="en-US" dirty="0"/>
              <a:t>Kim, H., </a:t>
            </a:r>
            <a:r>
              <a:rPr lang="en-US" dirty="0" err="1"/>
              <a:t>Sefcik</a:t>
            </a:r>
            <a:r>
              <a:rPr lang="en-US" dirty="0"/>
              <a:t>, J. S., &amp; </a:t>
            </a:r>
            <a:r>
              <a:rPr lang="en-US" dirty="0" err="1"/>
              <a:t>Bradway</a:t>
            </a:r>
            <a:r>
              <a:rPr lang="en-US" dirty="0"/>
              <a:t>, C. (2017). Characteristics of qualitative descriptive studies: A systematic review. </a:t>
            </a:r>
            <a:r>
              <a:rPr lang="en-US" i="1" dirty="0"/>
              <a:t>Research in nursing &amp; health</a:t>
            </a:r>
            <a:r>
              <a:rPr lang="en-US" dirty="0"/>
              <a:t>, </a:t>
            </a:r>
            <a:r>
              <a:rPr lang="en-US" i="1" dirty="0"/>
              <a:t>40</a:t>
            </a:r>
            <a:r>
              <a:rPr lang="en-US" dirty="0"/>
              <a:t>(1), 23-42. </a:t>
            </a:r>
          </a:p>
          <a:p>
            <a:endParaRPr lang="en-US" dirty="0"/>
          </a:p>
        </p:txBody>
      </p:sp>
      <p:sp>
        <p:nvSpPr>
          <p:cNvPr id="6" name="Slide Number Placeholder 5"/>
          <p:cNvSpPr>
            <a:spLocks noGrp="1"/>
          </p:cNvSpPr>
          <p:nvPr>
            <p:ph type="sldNum" sz="quarter" idx="10"/>
          </p:nvPr>
        </p:nvSpPr>
        <p:spPr/>
        <p:txBody>
          <a:bodyPr/>
          <a:lstStyle/>
          <a:p>
            <a:pPr>
              <a:defRPr/>
            </a:pPr>
            <a:fld id="{515E1B24-E23F-42B0-8198-A4C6E191574C}" type="slidenum">
              <a:rPr lang="en-US" altLang="en-US" smtClean="0"/>
              <a:pPr>
                <a:defRPr/>
              </a:pPr>
              <a:t>26</a:t>
            </a:fld>
            <a:endParaRPr lang="en-US" altLang="en-US" dirty="0"/>
          </a:p>
        </p:txBody>
      </p:sp>
    </p:spTree>
    <p:extLst>
      <p:ext uri="{BB962C8B-B14F-4D97-AF65-F5344CB8AC3E}">
        <p14:creationId xmlns:p14="http://schemas.microsoft.com/office/powerpoint/2010/main" val="2688797723"/>
      </p:ext>
    </p:extLst>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Autofit/>
          </a:bodyPr>
          <a:lstStyle/>
          <a:p>
            <a:r>
              <a:rPr lang="en-US" sz="3200" dirty="0"/>
              <a:t>References</a:t>
            </a:r>
          </a:p>
        </p:txBody>
      </p:sp>
      <p:sp>
        <p:nvSpPr>
          <p:cNvPr id="3" name="Content Placeholder 2"/>
          <p:cNvSpPr>
            <a:spLocks noGrp="1"/>
          </p:cNvSpPr>
          <p:nvPr>
            <p:ph idx="1"/>
          </p:nvPr>
        </p:nvSpPr>
        <p:spPr>
          <a:xfrm>
            <a:off x="319088" y="914400"/>
            <a:ext cx="8229600" cy="4525963"/>
          </a:xfrm>
        </p:spPr>
        <p:txBody>
          <a:bodyPr/>
          <a:lstStyle/>
          <a:p>
            <a:pPr marL="457200" indent="-457200">
              <a:buNone/>
            </a:pPr>
            <a:endParaRPr lang="en-US" dirty="0"/>
          </a:p>
          <a:p>
            <a:pPr marL="457200" indent="-457200">
              <a:buNone/>
            </a:pPr>
            <a:r>
              <a:rPr lang="en-US" dirty="0"/>
              <a:t>Kim, L. E., Klassen, R. M., &amp; </a:t>
            </a:r>
            <a:r>
              <a:rPr lang="en-US" dirty="0" err="1"/>
              <a:t>Jörg</a:t>
            </a:r>
            <a:r>
              <a:rPr lang="en-US" dirty="0"/>
              <a:t>, V. (2019). A Meta-Analysis of the Effects of Teacher Personality on Teacher Effectiveness and Burnout. </a:t>
            </a:r>
            <a:r>
              <a:rPr lang="en-US" i="1" dirty="0"/>
              <a:t>Educational Psychology Review, 31</a:t>
            </a:r>
            <a:r>
              <a:rPr lang="en-US" dirty="0"/>
              <a:t>(1), 163–195. https://doi-org.lopes.idm.oclc.org/10.1007/s10648-018-9458-2 </a:t>
            </a:r>
          </a:p>
          <a:p>
            <a:pPr marL="457200" indent="-457200">
              <a:buNone/>
            </a:pPr>
            <a:r>
              <a:rPr lang="en-US" dirty="0" err="1"/>
              <a:t>Mabaso</a:t>
            </a:r>
            <a:r>
              <a:rPr lang="en-US" dirty="0"/>
              <a:t>, C. M. (2018). Total Rewards as a Psychosocial Factor Influencing Talent Retention. In </a:t>
            </a:r>
            <a:r>
              <a:rPr lang="en-US" i="1" dirty="0"/>
              <a:t>Psychology of Retention</a:t>
            </a:r>
            <a:r>
              <a:rPr lang="en-US" dirty="0"/>
              <a:t> (pp. 415-433). Springer, Cham.</a:t>
            </a:r>
          </a:p>
          <a:p>
            <a:pPr marL="457200" indent="-457200">
              <a:buNone/>
            </a:pPr>
            <a:r>
              <a:rPr lang="en-US" dirty="0"/>
              <a:t>Meyer, S. J., </a:t>
            </a:r>
            <a:r>
              <a:rPr lang="en-US" dirty="0" err="1"/>
              <a:t>Espel</a:t>
            </a:r>
            <a:r>
              <a:rPr lang="en-US" dirty="0"/>
              <a:t>, E. V., Weston-</a:t>
            </a:r>
            <a:r>
              <a:rPr lang="en-US" dirty="0" err="1"/>
              <a:t>Sementelli</a:t>
            </a:r>
            <a:r>
              <a:rPr lang="en-US" dirty="0"/>
              <a:t>, J. L., &amp; </a:t>
            </a:r>
            <a:r>
              <a:rPr lang="en-US" dirty="0" err="1"/>
              <a:t>Serdiouk</a:t>
            </a:r>
            <a:r>
              <a:rPr lang="en-US" dirty="0"/>
              <a:t>, M. (2019). Teacher Retention, Mobility, and Attrition in Colorado, Missouri, Nebraska, and South Dakota. REL 2019-001. </a:t>
            </a:r>
            <a:r>
              <a:rPr lang="en-US" i="1" dirty="0"/>
              <a:t>Regional Educational Laboratory Central</a:t>
            </a:r>
            <a:r>
              <a:rPr lang="en-US" dirty="0"/>
              <a:t>.</a:t>
            </a:r>
          </a:p>
          <a:p>
            <a:endParaRPr lang="en-US" dirty="0"/>
          </a:p>
        </p:txBody>
      </p:sp>
      <p:sp>
        <p:nvSpPr>
          <p:cNvPr id="6" name="Slide Number Placeholder 5"/>
          <p:cNvSpPr>
            <a:spLocks noGrp="1"/>
          </p:cNvSpPr>
          <p:nvPr>
            <p:ph type="sldNum" sz="quarter" idx="10"/>
          </p:nvPr>
        </p:nvSpPr>
        <p:spPr/>
        <p:txBody>
          <a:bodyPr/>
          <a:lstStyle/>
          <a:p>
            <a:pPr>
              <a:defRPr/>
            </a:pPr>
            <a:fld id="{515E1B24-E23F-42B0-8198-A4C6E191574C}" type="slidenum">
              <a:rPr lang="en-US" altLang="en-US" smtClean="0"/>
              <a:pPr>
                <a:defRPr/>
              </a:pPr>
              <a:t>27</a:t>
            </a:fld>
            <a:endParaRPr lang="en-US" altLang="en-US" dirty="0"/>
          </a:p>
        </p:txBody>
      </p:sp>
    </p:spTree>
    <p:extLst>
      <p:ext uri="{BB962C8B-B14F-4D97-AF65-F5344CB8AC3E}">
        <p14:creationId xmlns:p14="http://schemas.microsoft.com/office/powerpoint/2010/main" val="481505487"/>
      </p:ext>
    </p:extLst>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Autofit/>
          </a:bodyPr>
          <a:lstStyle/>
          <a:p>
            <a:r>
              <a:rPr lang="en-US" sz="3200" dirty="0"/>
              <a:t>References</a:t>
            </a:r>
          </a:p>
        </p:txBody>
      </p:sp>
      <p:sp>
        <p:nvSpPr>
          <p:cNvPr id="3" name="Content Placeholder 2"/>
          <p:cNvSpPr>
            <a:spLocks noGrp="1"/>
          </p:cNvSpPr>
          <p:nvPr>
            <p:ph idx="1"/>
          </p:nvPr>
        </p:nvSpPr>
        <p:spPr>
          <a:xfrm>
            <a:off x="319088" y="838200"/>
            <a:ext cx="8229600" cy="4525963"/>
          </a:xfrm>
        </p:spPr>
        <p:txBody>
          <a:bodyPr/>
          <a:lstStyle/>
          <a:p>
            <a:endParaRPr lang="en-US" dirty="0"/>
          </a:p>
          <a:p>
            <a:pPr marL="457200" indent="-457200">
              <a:buNone/>
            </a:pPr>
            <a:r>
              <a:rPr lang="en-US" dirty="0"/>
              <a:t>Silverman, D. (2015). Interpreting qualitative data (5th ed.). London: Sage.</a:t>
            </a:r>
          </a:p>
          <a:p>
            <a:pPr marL="457200" indent="-457200">
              <a:buNone/>
            </a:pPr>
            <a:r>
              <a:rPr lang="en-US" dirty="0"/>
              <a:t>Silverman, D. (2015). Interpreting qualitative data (5th ed.). London: Sage.</a:t>
            </a:r>
          </a:p>
          <a:p>
            <a:pPr marL="457200" indent="-457200">
              <a:buNone/>
            </a:pPr>
            <a:r>
              <a:rPr lang="en-US" dirty="0"/>
              <a:t>Thomas, J., Hicks, J., &amp; </a:t>
            </a:r>
            <a:r>
              <a:rPr lang="en-US" dirty="0" err="1"/>
              <a:t>Vannatter</a:t>
            </a:r>
            <a:r>
              <a:rPr lang="en-US" dirty="0"/>
              <a:t>, D. (2019). What teachers express as professional development needs of beginning teachers: Voices from the profession. </a:t>
            </a:r>
            <a:r>
              <a:rPr lang="en-US" i="1" dirty="0"/>
              <a:t>The Hoosier Science Teacher</a:t>
            </a:r>
            <a:r>
              <a:rPr lang="en-US" dirty="0"/>
              <a:t>, </a:t>
            </a:r>
            <a:r>
              <a:rPr lang="en-US" i="1" dirty="0"/>
              <a:t>42</a:t>
            </a:r>
            <a:r>
              <a:rPr lang="en-US" dirty="0"/>
              <a:t>(1), 1-12.</a:t>
            </a:r>
          </a:p>
          <a:p>
            <a:pPr marL="457200" indent="-457200">
              <a:buNone/>
            </a:pPr>
            <a:r>
              <a:rPr lang="en-US" dirty="0"/>
              <a:t>Yin, R. K. (2016). Qualitative research from start to finish (2</a:t>
            </a:r>
            <a:r>
              <a:rPr lang="en-US" baseline="30000" dirty="0"/>
              <a:t>nd</a:t>
            </a:r>
            <a:r>
              <a:rPr lang="en-US" dirty="0"/>
              <a:t> ed.). New York, NY: The Guilford Press. </a:t>
            </a:r>
          </a:p>
          <a:p>
            <a:endParaRPr lang="en-US" dirty="0"/>
          </a:p>
          <a:p>
            <a:endParaRPr lang="en-US" dirty="0"/>
          </a:p>
        </p:txBody>
      </p:sp>
      <p:sp>
        <p:nvSpPr>
          <p:cNvPr id="6" name="Slide Number Placeholder 5"/>
          <p:cNvSpPr>
            <a:spLocks noGrp="1"/>
          </p:cNvSpPr>
          <p:nvPr>
            <p:ph type="sldNum" sz="quarter" idx="10"/>
          </p:nvPr>
        </p:nvSpPr>
        <p:spPr/>
        <p:txBody>
          <a:bodyPr/>
          <a:lstStyle/>
          <a:p>
            <a:pPr>
              <a:defRPr/>
            </a:pPr>
            <a:fld id="{515E1B24-E23F-42B0-8198-A4C6E191574C}" type="slidenum">
              <a:rPr lang="en-US" altLang="en-US" smtClean="0"/>
              <a:pPr>
                <a:defRPr/>
              </a:pPr>
              <a:t>28</a:t>
            </a:fld>
            <a:endParaRPr lang="en-US" altLang="en-US" dirty="0"/>
          </a:p>
        </p:txBody>
      </p:sp>
    </p:spTree>
    <p:extLst>
      <p:ext uri="{BB962C8B-B14F-4D97-AF65-F5344CB8AC3E}">
        <p14:creationId xmlns:p14="http://schemas.microsoft.com/office/powerpoint/2010/main" val="206808527"/>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2806" y="0"/>
            <a:ext cx="9146805" cy="1143000"/>
          </a:xfrm>
        </p:spPr>
        <p:txBody>
          <a:bodyPr>
            <a:noAutofit/>
          </a:bodyPr>
          <a:lstStyle/>
          <a:p>
            <a:r>
              <a:rPr lang="en-US" sz="2800" dirty="0"/>
              <a:t>Literature Review: Background to the Problem</a:t>
            </a:r>
          </a:p>
        </p:txBody>
      </p:sp>
      <p:sp>
        <p:nvSpPr>
          <p:cNvPr id="3" name="Content Placeholder 2"/>
          <p:cNvSpPr>
            <a:spLocks noGrp="1"/>
          </p:cNvSpPr>
          <p:nvPr>
            <p:ph idx="1"/>
          </p:nvPr>
        </p:nvSpPr>
        <p:spPr>
          <a:xfrm>
            <a:off x="152400" y="1600200"/>
            <a:ext cx="8839200" cy="4800600"/>
          </a:xfrm>
        </p:spPr>
        <p:txBody>
          <a:bodyPr>
            <a:normAutofit/>
          </a:bodyPr>
          <a:lstStyle/>
          <a:p>
            <a:r>
              <a:rPr lang="en-US" dirty="0"/>
              <a:t>Eye (1975) pointed out in one of the first studies on teacher retention that if teachers are not consulted then they are more likely to leave the profession.  </a:t>
            </a:r>
          </a:p>
          <a:p>
            <a:r>
              <a:rPr lang="en-US" dirty="0"/>
              <a:t>Recently studies have been done that have shown that teachers who feel left out or not consulted are more likely to leave the profession (El </a:t>
            </a:r>
            <a:r>
              <a:rPr lang="en-US" dirty="0" err="1"/>
              <a:t>Helou</a:t>
            </a:r>
            <a:r>
              <a:rPr lang="en-US" dirty="0"/>
              <a:t>, </a:t>
            </a:r>
            <a:r>
              <a:rPr lang="en-US" dirty="0" err="1"/>
              <a:t>Nabhani</a:t>
            </a:r>
            <a:r>
              <a:rPr lang="en-US" dirty="0"/>
              <a:t> &amp; </a:t>
            </a:r>
            <a:r>
              <a:rPr lang="en-US" dirty="0" err="1"/>
              <a:t>Bahous</a:t>
            </a:r>
            <a:r>
              <a:rPr lang="en-US" dirty="0"/>
              <a:t>, 2016).  </a:t>
            </a:r>
          </a:p>
          <a:p>
            <a:r>
              <a:rPr lang="en-US" dirty="0"/>
              <a:t>Most of the research that has been carried out on teacher retention and attrition has been done on why they leave the profession and not the reason why they stay (</a:t>
            </a:r>
            <a:r>
              <a:rPr lang="en-US" dirty="0" err="1"/>
              <a:t>Harmsen</a:t>
            </a:r>
            <a:r>
              <a:rPr lang="en-US" dirty="0"/>
              <a:t>, Helms-Lorenz, </a:t>
            </a:r>
            <a:r>
              <a:rPr lang="en-US" dirty="0" err="1"/>
              <a:t>Maulana</a:t>
            </a:r>
            <a:r>
              <a:rPr lang="en-US" dirty="0"/>
              <a:t>, &amp; van Veen, 2018).  </a:t>
            </a:r>
          </a:p>
          <a:p>
            <a:pPr marL="0" indent="0">
              <a:buNone/>
            </a:pPr>
            <a:endParaRPr lang="en-US" dirty="0"/>
          </a:p>
        </p:txBody>
      </p:sp>
      <p:sp>
        <p:nvSpPr>
          <p:cNvPr id="6" name="Slide Number Placeholder 5"/>
          <p:cNvSpPr>
            <a:spLocks noGrp="1"/>
          </p:cNvSpPr>
          <p:nvPr>
            <p:ph type="sldNum" sz="quarter" idx="10"/>
          </p:nvPr>
        </p:nvSpPr>
        <p:spPr/>
        <p:txBody>
          <a:bodyPr/>
          <a:lstStyle/>
          <a:p>
            <a:pPr>
              <a:defRPr/>
            </a:pPr>
            <a:fld id="{515E1B24-E23F-42B0-8198-A4C6E191574C}" type="slidenum">
              <a:rPr lang="en-US" altLang="en-US" smtClean="0"/>
              <a:pPr>
                <a:defRPr/>
              </a:pPr>
              <a:t>3</a:t>
            </a:fld>
            <a:endParaRPr lang="en-US" altLang="en-US" dirty="0"/>
          </a:p>
        </p:txBody>
      </p:sp>
    </p:spTree>
    <p:extLst>
      <p:ext uri="{BB962C8B-B14F-4D97-AF65-F5344CB8AC3E}">
        <p14:creationId xmlns:p14="http://schemas.microsoft.com/office/powerpoint/2010/main" val="641022017"/>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2806" y="0"/>
            <a:ext cx="9146805" cy="1143000"/>
          </a:xfrm>
        </p:spPr>
        <p:txBody>
          <a:bodyPr>
            <a:noAutofit/>
          </a:bodyPr>
          <a:lstStyle/>
          <a:p>
            <a:r>
              <a:rPr lang="en-US" sz="2800" dirty="0"/>
              <a:t>Literature Review: Background to the Problem/Define the Need/Gap (cont.)</a:t>
            </a:r>
          </a:p>
        </p:txBody>
      </p:sp>
      <p:sp>
        <p:nvSpPr>
          <p:cNvPr id="3" name="Content Placeholder 2"/>
          <p:cNvSpPr>
            <a:spLocks noGrp="1"/>
          </p:cNvSpPr>
          <p:nvPr>
            <p:ph idx="1"/>
          </p:nvPr>
        </p:nvSpPr>
        <p:spPr>
          <a:xfrm>
            <a:off x="152400" y="990600"/>
            <a:ext cx="8991600" cy="6705600"/>
          </a:xfrm>
        </p:spPr>
        <p:txBody>
          <a:bodyPr>
            <a:normAutofit lnSpcReduction="10000"/>
          </a:bodyPr>
          <a:lstStyle/>
          <a:p>
            <a:endParaRPr lang="en-US" sz="2000" dirty="0"/>
          </a:p>
          <a:p>
            <a:r>
              <a:rPr lang="en-US" dirty="0">
                <a:latin typeface="Times New Roman" panose="02020603050405020304" pitchFamily="18" charset="0"/>
                <a:cs typeface="Times New Roman" panose="02020603050405020304" pitchFamily="18" charset="0"/>
              </a:rPr>
              <a:t>Glazer (2020) conducted a qualitative study by conducting interviews with 25 former educators.  Glazer (2020) noted that teachers that remain in the field of education can allow more to be learned about the teaching profession (p. 8).  </a:t>
            </a:r>
          </a:p>
          <a:p>
            <a:r>
              <a:rPr lang="en-US" dirty="0" err="1">
                <a:latin typeface="Times New Roman" panose="02020603050405020304" pitchFamily="18" charset="0"/>
                <a:cs typeface="Times New Roman" panose="02020603050405020304" pitchFamily="18" charset="0"/>
              </a:rPr>
              <a:t>Admiraal</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Veldman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Mainhard</a:t>
            </a:r>
            <a:r>
              <a:rPr lang="en-US" dirty="0">
                <a:latin typeface="Times New Roman" panose="02020603050405020304" pitchFamily="18" charset="0"/>
                <a:cs typeface="Times New Roman" panose="02020603050405020304" pitchFamily="18" charset="0"/>
              </a:rPr>
              <a:t> &amp; van </a:t>
            </a:r>
            <a:r>
              <a:rPr lang="en-US" dirty="0" err="1">
                <a:latin typeface="Times New Roman" panose="02020603050405020304" pitchFamily="18" charset="0"/>
                <a:cs typeface="Times New Roman" panose="02020603050405020304" pitchFamily="18" charset="0"/>
              </a:rPr>
              <a:t>Tartwijk</a:t>
            </a:r>
            <a:r>
              <a:rPr lang="en-US" dirty="0">
                <a:latin typeface="Times New Roman" panose="02020603050405020304" pitchFamily="18" charset="0"/>
                <a:cs typeface="Times New Roman" panose="02020603050405020304" pitchFamily="18" charset="0"/>
              </a:rPr>
              <a:t> (2019) conducted a quantitative study with 168 teachers to determine how their relationships with students affected teacher retention.  Future research was recommended to be conducted on veteran teachers in order to decrease attrition (p. 351). </a:t>
            </a:r>
          </a:p>
          <a:p>
            <a:r>
              <a:rPr lang="en-US" dirty="0">
                <a:latin typeface="Times New Roman" panose="02020603050405020304" pitchFamily="18" charset="0"/>
                <a:cs typeface="Times New Roman" panose="02020603050405020304" pitchFamily="18" charset="0"/>
              </a:rPr>
              <a:t>Ingersoll, May, &amp; Collins (2019) carried out a quantitative study that compares recruitment and retention of minority and white teachers and found that minority teachers were more likely to leave the teaching profession.  The authors suggested that further research was needed for teacher retention across multiple contexts and groups of teachers (p. 32).</a:t>
            </a:r>
          </a:p>
          <a:p>
            <a:endParaRPr lang="en-US" sz="2500" dirty="0"/>
          </a:p>
          <a:p>
            <a:pPr marL="0" indent="0">
              <a:buNone/>
            </a:pPr>
            <a:r>
              <a:rPr lang="en-US" sz="2100" dirty="0"/>
              <a:t> </a:t>
            </a:r>
            <a:endParaRPr lang="en-US" sz="2400" dirty="0"/>
          </a:p>
          <a:p>
            <a:endParaRPr lang="en-US" dirty="0"/>
          </a:p>
        </p:txBody>
      </p:sp>
      <p:sp>
        <p:nvSpPr>
          <p:cNvPr id="6" name="Slide Number Placeholder 5"/>
          <p:cNvSpPr>
            <a:spLocks noGrp="1"/>
          </p:cNvSpPr>
          <p:nvPr>
            <p:ph type="sldNum" sz="quarter" idx="10"/>
          </p:nvPr>
        </p:nvSpPr>
        <p:spPr/>
        <p:txBody>
          <a:bodyPr/>
          <a:lstStyle/>
          <a:p>
            <a:pPr>
              <a:defRPr/>
            </a:pPr>
            <a:fld id="{515E1B24-E23F-42B0-8198-A4C6E191574C}" type="slidenum">
              <a:rPr lang="en-US" altLang="en-US" smtClean="0"/>
              <a:pPr>
                <a:defRPr/>
              </a:pPr>
              <a:t>4</a:t>
            </a:fld>
            <a:endParaRPr lang="en-US" altLang="en-US" dirty="0"/>
          </a:p>
        </p:txBody>
      </p:sp>
    </p:spTree>
    <p:extLst>
      <p:ext uri="{BB962C8B-B14F-4D97-AF65-F5344CB8AC3E}">
        <p14:creationId xmlns:p14="http://schemas.microsoft.com/office/powerpoint/2010/main" val="3752079169"/>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2806" y="0"/>
            <a:ext cx="9146805" cy="1143000"/>
          </a:xfrm>
        </p:spPr>
        <p:txBody>
          <a:bodyPr>
            <a:noAutofit/>
          </a:bodyPr>
          <a:lstStyle/>
          <a:p>
            <a:r>
              <a:rPr lang="en-US" sz="2800" dirty="0"/>
              <a:t>Literature Review: Background to the Problem/Define the Need/Gap (cont.)</a:t>
            </a:r>
          </a:p>
        </p:txBody>
      </p:sp>
      <p:sp>
        <p:nvSpPr>
          <p:cNvPr id="3" name="Content Placeholder 2"/>
          <p:cNvSpPr>
            <a:spLocks noGrp="1"/>
          </p:cNvSpPr>
          <p:nvPr>
            <p:ph idx="1"/>
          </p:nvPr>
        </p:nvSpPr>
        <p:spPr>
          <a:xfrm>
            <a:off x="152400" y="990600"/>
            <a:ext cx="8991600" cy="7010400"/>
          </a:xfrm>
        </p:spPr>
        <p:txBody>
          <a:bodyPr>
            <a:normAutofit fontScale="77500" lnSpcReduction="20000"/>
          </a:bodyPr>
          <a:lstStyle/>
          <a:p>
            <a:endParaRPr lang="en-US" sz="1900"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Kim, Klassen, &amp; </a:t>
            </a:r>
            <a:r>
              <a:rPr lang="en-US" sz="2400" dirty="0" err="1">
                <a:latin typeface="Times New Roman" panose="02020603050405020304" pitchFamily="18" charset="0"/>
                <a:cs typeface="Times New Roman" panose="02020603050405020304" pitchFamily="18" charset="0"/>
              </a:rPr>
              <a:t>Jorg</a:t>
            </a:r>
            <a:r>
              <a:rPr lang="en-US" sz="2400" dirty="0">
                <a:latin typeface="Times New Roman" panose="02020603050405020304" pitchFamily="18" charset="0"/>
                <a:cs typeface="Times New Roman" panose="02020603050405020304" pitchFamily="18" charset="0"/>
              </a:rPr>
              <a:t> (2019) conducted a quantitative study in which a meta-analysis was conducted involved reasons for teacher burnout.  The authors encouraged further studies be carried out for a teacher’s personality and how it relates to burnout (p. 188).  </a:t>
            </a:r>
          </a:p>
          <a:p>
            <a:r>
              <a:rPr lang="en-US" sz="2400" dirty="0">
                <a:latin typeface="Times New Roman" panose="02020603050405020304" pitchFamily="18" charset="0"/>
                <a:cs typeface="Times New Roman" panose="02020603050405020304" pitchFamily="18" charset="0"/>
              </a:rPr>
              <a:t>Meyer, </a:t>
            </a:r>
            <a:r>
              <a:rPr lang="en-US" sz="2400" dirty="0" err="1">
                <a:latin typeface="Times New Roman" panose="02020603050405020304" pitchFamily="18" charset="0"/>
                <a:cs typeface="Times New Roman" panose="02020603050405020304" pitchFamily="18" charset="0"/>
              </a:rPr>
              <a:t>Espel</a:t>
            </a:r>
            <a:r>
              <a:rPr lang="en-US" sz="2400" dirty="0">
                <a:latin typeface="Times New Roman" panose="02020603050405020304" pitchFamily="18" charset="0"/>
                <a:cs typeface="Times New Roman" panose="02020603050405020304" pitchFamily="18" charset="0"/>
              </a:rPr>
              <a:t>, Weston-</a:t>
            </a:r>
            <a:r>
              <a:rPr lang="en-US" sz="2400" dirty="0" err="1">
                <a:latin typeface="Times New Roman" panose="02020603050405020304" pitchFamily="18" charset="0"/>
                <a:cs typeface="Times New Roman" panose="02020603050405020304" pitchFamily="18" charset="0"/>
              </a:rPr>
              <a:t>Sementelli</a:t>
            </a:r>
            <a:r>
              <a:rPr lang="en-US" sz="2400" dirty="0">
                <a:latin typeface="Times New Roman" panose="02020603050405020304" pitchFamily="18" charset="0"/>
                <a:cs typeface="Times New Roman" panose="02020603050405020304" pitchFamily="18" charset="0"/>
              </a:rPr>
              <a:t> &amp; </a:t>
            </a:r>
            <a:r>
              <a:rPr lang="en-US" sz="2400" dirty="0" err="1">
                <a:latin typeface="Times New Roman" panose="02020603050405020304" pitchFamily="18" charset="0"/>
                <a:cs typeface="Times New Roman" panose="02020603050405020304" pitchFamily="18" charset="0"/>
              </a:rPr>
              <a:t>Serdiouk</a:t>
            </a:r>
            <a:r>
              <a:rPr lang="en-US" sz="2400" dirty="0">
                <a:latin typeface="Times New Roman" panose="02020603050405020304" pitchFamily="18" charset="0"/>
                <a:cs typeface="Times New Roman" panose="02020603050405020304" pitchFamily="18" charset="0"/>
              </a:rPr>
              <a:t>, (2019) pointed out the need for more studies on teacher retention, attrition, and mobility at the state and local levels in order to be better prepared in the education field as a state (p. a-3).</a:t>
            </a:r>
          </a:p>
          <a:p>
            <a:r>
              <a:rPr lang="en-US" sz="2400" dirty="0">
                <a:latin typeface="Times New Roman" panose="02020603050405020304" pitchFamily="18" charset="0"/>
                <a:cs typeface="Times New Roman" panose="02020603050405020304" pitchFamily="18" charset="0"/>
              </a:rPr>
              <a:t>Carrillo &amp; Flores (2018)  carried out a qualitative study in which veteran teachers research was analyzed that would assist teacher retention of veteran teachers.  Carrillo &amp; Flores (2018) pointed out that  there is still much to know and learn from veteran teachers and how they can contribute to the retention of new teachers based upon their feedback about the profession (p. 649). </a:t>
            </a:r>
          </a:p>
          <a:p>
            <a:r>
              <a:rPr lang="en-US" sz="2400" dirty="0">
                <a:latin typeface="Times New Roman" panose="02020603050405020304" pitchFamily="18" charset="0"/>
                <a:cs typeface="Times New Roman" panose="02020603050405020304" pitchFamily="18" charset="0"/>
              </a:rPr>
              <a:t>Hammonds (2017) conducted a phenomenological qualitative study on 6 school leaders  and found different strategies that can be used to help increase teacher retention.  There is a need for more research on teacher retention initiatives (Hammonds, 2017, p. 70).  A limitation of Hammonds (2017) research was that it was not done with middle school level educators (p. 65).    </a:t>
            </a:r>
          </a:p>
          <a:p>
            <a:endParaRPr lang="en-US" sz="1900" dirty="0">
              <a:latin typeface="Times New Roman" panose="02020603050405020304" pitchFamily="18" charset="0"/>
              <a:cs typeface="Times New Roman" panose="02020603050405020304" pitchFamily="18" charset="0"/>
            </a:endParaRPr>
          </a:p>
          <a:p>
            <a:endParaRPr lang="en-US" sz="1600" dirty="0"/>
          </a:p>
          <a:p>
            <a:endParaRPr lang="en-US" sz="2500" dirty="0"/>
          </a:p>
          <a:p>
            <a:pPr marL="0" indent="0">
              <a:buNone/>
            </a:pPr>
            <a:r>
              <a:rPr lang="en-US" sz="2100" dirty="0"/>
              <a:t> </a:t>
            </a:r>
            <a:endParaRPr lang="en-US" sz="2400" dirty="0"/>
          </a:p>
          <a:p>
            <a:endParaRPr lang="en-US" dirty="0"/>
          </a:p>
        </p:txBody>
      </p:sp>
      <p:sp>
        <p:nvSpPr>
          <p:cNvPr id="6" name="Slide Number Placeholder 5"/>
          <p:cNvSpPr>
            <a:spLocks noGrp="1"/>
          </p:cNvSpPr>
          <p:nvPr>
            <p:ph type="sldNum" sz="quarter" idx="10"/>
          </p:nvPr>
        </p:nvSpPr>
        <p:spPr/>
        <p:txBody>
          <a:bodyPr/>
          <a:lstStyle/>
          <a:p>
            <a:pPr>
              <a:defRPr/>
            </a:pPr>
            <a:fld id="{515E1B24-E23F-42B0-8198-A4C6E191574C}" type="slidenum">
              <a:rPr lang="en-US" altLang="en-US" smtClean="0"/>
              <a:pPr>
                <a:defRPr/>
              </a:pPr>
              <a:t>5</a:t>
            </a:fld>
            <a:endParaRPr lang="en-US" altLang="en-US" dirty="0"/>
          </a:p>
        </p:txBody>
      </p:sp>
    </p:spTree>
    <p:extLst>
      <p:ext uri="{BB962C8B-B14F-4D97-AF65-F5344CB8AC3E}">
        <p14:creationId xmlns:p14="http://schemas.microsoft.com/office/powerpoint/2010/main" val="1540867687"/>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6406" y="0"/>
            <a:ext cx="8229600" cy="1143000"/>
          </a:xfrm>
        </p:spPr>
        <p:txBody>
          <a:bodyPr>
            <a:noAutofit/>
          </a:bodyPr>
          <a:lstStyle/>
          <a:p>
            <a:r>
              <a:rPr lang="en-US" sz="3600" dirty="0"/>
              <a:t>Literature Review: Theoretical Foundations</a:t>
            </a:r>
          </a:p>
        </p:txBody>
      </p:sp>
      <p:sp>
        <p:nvSpPr>
          <p:cNvPr id="3" name="Content Placeholder 2"/>
          <p:cNvSpPr>
            <a:spLocks noGrp="1"/>
          </p:cNvSpPr>
          <p:nvPr>
            <p:ph idx="1"/>
          </p:nvPr>
        </p:nvSpPr>
        <p:spPr>
          <a:xfrm>
            <a:off x="304006" y="1438275"/>
            <a:ext cx="8534400" cy="4879975"/>
          </a:xfrm>
        </p:spPr>
        <p:txBody>
          <a:bodyPr>
            <a:noAutofit/>
          </a:bodyPr>
          <a:lstStyle/>
          <a:p>
            <a:pPr algn="ctr"/>
            <a:r>
              <a:rPr lang="en-US" sz="2000" dirty="0"/>
              <a:t>Vroom’s expectancy theory  </a:t>
            </a:r>
          </a:p>
          <a:p>
            <a:pPr algn="ctr"/>
            <a:endParaRPr lang="en-US" sz="1600" dirty="0"/>
          </a:p>
        </p:txBody>
      </p:sp>
      <p:sp>
        <p:nvSpPr>
          <p:cNvPr id="6" name="Slide Number Placeholder 5"/>
          <p:cNvSpPr>
            <a:spLocks noGrp="1"/>
          </p:cNvSpPr>
          <p:nvPr>
            <p:ph type="sldNum" sz="quarter" idx="10"/>
          </p:nvPr>
        </p:nvSpPr>
        <p:spPr/>
        <p:txBody>
          <a:bodyPr/>
          <a:lstStyle/>
          <a:p>
            <a:pPr>
              <a:defRPr/>
            </a:pPr>
            <a:fld id="{515E1B24-E23F-42B0-8198-A4C6E191574C}" type="slidenum">
              <a:rPr lang="en-US" altLang="en-US" smtClean="0"/>
              <a:pPr>
                <a:defRPr/>
              </a:pPr>
              <a:t>6</a:t>
            </a:fld>
            <a:endParaRPr lang="en-US" altLang="en-US" dirty="0"/>
          </a:p>
        </p:txBody>
      </p:sp>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40140" y="1871647"/>
            <a:ext cx="7154333" cy="4986353"/>
          </a:xfrm>
          <a:prstGeom prst="rect">
            <a:avLst/>
          </a:prstGeom>
        </p:spPr>
      </p:pic>
    </p:spTree>
    <p:extLst>
      <p:ext uri="{BB962C8B-B14F-4D97-AF65-F5344CB8AC3E}">
        <p14:creationId xmlns:p14="http://schemas.microsoft.com/office/powerpoint/2010/main" val="4143203035"/>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Autofit/>
          </a:bodyPr>
          <a:lstStyle/>
          <a:p>
            <a:r>
              <a:rPr lang="en-US" sz="3600" dirty="0"/>
              <a:t>Literature Review: Review of Literature</a:t>
            </a:r>
          </a:p>
        </p:txBody>
      </p:sp>
      <p:sp>
        <p:nvSpPr>
          <p:cNvPr id="3" name="Content Placeholder 2"/>
          <p:cNvSpPr>
            <a:spLocks noGrp="1"/>
          </p:cNvSpPr>
          <p:nvPr>
            <p:ph idx="1"/>
          </p:nvPr>
        </p:nvSpPr>
        <p:spPr>
          <a:xfrm>
            <a:off x="304800" y="1600200"/>
            <a:ext cx="8610600" cy="4648200"/>
          </a:xfrm>
        </p:spPr>
        <p:txBody>
          <a:bodyPr>
            <a:normAutofit/>
          </a:bodyPr>
          <a:lstStyle/>
          <a:p>
            <a:pPr lvl="1"/>
            <a:r>
              <a:rPr lang="en-US" dirty="0"/>
              <a:t>Teacher Attrition</a:t>
            </a:r>
          </a:p>
          <a:p>
            <a:pPr lvl="2"/>
            <a:r>
              <a:rPr lang="en-US" dirty="0"/>
              <a:t>Teacher Burnout</a:t>
            </a:r>
          </a:p>
          <a:p>
            <a:pPr lvl="1"/>
            <a:r>
              <a:rPr lang="en-US" dirty="0"/>
              <a:t>Teacher Retention</a:t>
            </a:r>
          </a:p>
          <a:p>
            <a:pPr lvl="2"/>
            <a:r>
              <a:rPr lang="en-US" dirty="0"/>
              <a:t>Student Achievement</a:t>
            </a:r>
          </a:p>
          <a:p>
            <a:pPr lvl="1"/>
            <a:r>
              <a:rPr lang="en-US" dirty="0"/>
              <a:t>Cost of Teacher Turnover</a:t>
            </a:r>
          </a:p>
          <a:p>
            <a:pPr lvl="1"/>
            <a:r>
              <a:rPr lang="en-US" dirty="0"/>
              <a:t>Veteran Teachers</a:t>
            </a:r>
          </a:p>
          <a:p>
            <a:pPr lvl="1"/>
            <a:r>
              <a:rPr lang="en-US" dirty="0"/>
              <a:t>Teacher Commitment</a:t>
            </a:r>
          </a:p>
          <a:p>
            <a:pPr lvl="1"/>
            <a:r>
              <a:rPr lang="en-US" dirty="0"/>
              <a:t>Motivation Factors</a:t>
            </a:r>
          </a:p>
          <a:p>
            <a:pPr lvl="2"/>
            <a:r>
              <a:rPr lang="en-US" dirty="0"/>
              <a:t>Internal Factors</a:t>
            </a:r>
          </a:p>
          <a:p>
            <a:pPr lvl="2"/>
            <a:r>
              <a:rPr lang="en-US" dirty="0"/>
              <a:t>External Factors</a:t>
            </a:r>
          </a:p>
        </p:txBody>
      </p:sp>
      <p:sp>
        <p:nvSpPr>
          <p:cNvPr id="6" name="Slide Number Placeholder 5"/>
          <p:cNvSpPr>
            <a:spLocks noGrp="1"/>
          </p:cNvSpPr>
          <p:nvPr>
            <p:ph type="sldNum" sz="quarter" idx="10"/>
          </p:nvPr>
        </p:nvSpPr>
        <p:spPr/>
        <p:txBody>
          <a:bodyPr/>
          <a:lstStyle/>
          <a:p>
            <a:pPr>
              <a:defRPr/>
            </a:pPr>
            <a:fld id="{515E1B24-E23F-42B0-8198-A4C6E191574C}" type="slidenum">
              <a:rPr lang="en-US" altLang="en-US" smtClean="0"/>
              <a:pPr>
                <a:defRPr/>
              </a:pPr>
              <a:t>7</a:t>
            </a:fld>
            <a:endParaRPr lang="en-US" altLang="en-US" dirty="0"/>
          </a:p>
        </p:txBody>
      </p:sp>
    </p:spTree>
    <p:extLst>
      <p:ext uri="{BB962C8B-B14F-4D97-AF65-F5344CB8AC3E}">
        <p14:creationId xmlns:p14="http://schemas.microsoft.com/office/powerpoint/2010/main" val="1824069575"/>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62516" y="0"/>
            <a:ext cx="8229600" cy="1143000"/>
          </a:xfrm>
        </p:spPr>
        <p:txBody>
          <a:bodyPr/>
          <a:lstStyle/>
          <a:p>
            <a:r>
              <a:rPr lang="en-US" dirty="0"/>
              <a:t>Problem Statement</a:t>
            </a:r>
          </a:p>
        </p:txBody>
      </p:sp>
      <p:sp>
        <p:nvSpPr>
          <p:cNvPr id="3" name="Content Placeholder 2"/>
          <p:cNvSpPr>
            <a:spLocks noGrp="1"/>
          </p:cNvSpPr>
          <p:nvPr>
            <p:ph idx="1"/>
          </p:nvPr>
        </p:nvSpPr>
        <p:spPr/>
        <p:txBody>
          <a:bodyPr/>
          <a:lstStyle/>
          <a:p>
            <a:r>
              <a:rPr lang="en-US" dirty="0"/>
              <a:t>It is not known how middle school veteran teachers describe the internal and external factors that motivate them to stay in the teaching profession.</a:t>
            </a:r>
          </a:p>
        </p:txBody>
      </p:sp>
      <p:sp>
        <p:nvSpPr>
          <p:cNvPr id="6" name="Slide Number Placeholder 5"/>
          <p:cNvSpPr>
            <a:spLocks noGrp="1"/>
          </p:cNvSpPr>
          <p:nvPr>
            <p:ph type="sldNum" sz="quarter" idx="10"/>
          </p:nvPr>
        </p:nvSpPr>
        <p:spPr/>
        <p:txBody>
          <a:bodyPr/>
          <a:lstStyle/>
          <a:p>
            <a:pPr>
              <a:defRPr/>
            </a:pPr>
            <a:fld id="{515E1B24-E23F-42B0-8198-A4C6E191574C}" type="slidenum">
              <a:rPr lang="en-US" altLang="en-US" smtClean="0"/>
              <a:pPr>
                <a:defRPr/>
              </a:pPr>
              <a:t>8</a:t>
            </a:fld>
            <a:endParaRPr lang="en-US" altLang="en-US" dirty="0"/>
          </a:p>
        </p:txBody>
      </p:sp>
    </p:spTree>
    <p:extLst>
      <p:ext uri="{BB962C8B-B14F-4D97-AF65-F5344CB8AC3E}">
        <p14:creationId xmlns:p14="http://schemas.microsoft.com/office/powerpoint/2010/main" val="1180791111"/>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76767" y="0"/>
            <a:ext cx="8229600" cy="1143000"/>
          </a:xfrm>
        </p:spPr>
        <p:txBody>
          <a:bodyPr>
            <a:noAutofit/>
          </a:bodyPr>
          <a:lstStyle/>
          <a:p>
            <a:r>
              <a:rPr lang="en-US" sz="3200" dirty="0"/>
              <a:t>Research Questions, Phenomenon, Variables and Hypotheses</a:t>
            </a:r>
          </a:p>
        </p:txBody>
      </p:sp>
      <p:sp>
        <p:nvSpPr>
          <p:cNvPr id="3" name="Content Placeholder 2"/>
          <p:cNvSpPr>
            <a:spLocks noGrp="1"/>
          </p:cNvSpPr>
          <p:nvPr>
            <p:ph idx="1"/>
          </p:nvPr>
        </p:nvSpPr>
        <p:spPr/>
        <p:txBody>
          <a:bodyPr>
            <a:normAutofit/>
          </a:bodyPr>
          <a:lstStyle/>
          <a:p>
            <a:r>
              <a:rPr lang="en-US" sz="2400" dirty="0"/>
              <a:t>The phenomenon is how veteran middle school teachers describe the internal and external factors that keep them in the field of education.  </a:t>
            </a:r>
          </a:p>
          <a:p>
            <a:r>
              <a:rPr lang="en-US" sz="2400" dirty="0"/>
              <a:t>The following research questions guide this qualitative study: </a:t>
            </a:r>
          </a:p>
          <a:p>
            <a:pPr lvl="1"/>
            <a:r>
              <a:rPr lang="en-US" sz="2400" dirty="0"/>
              <a:t>R1: How do veteran middle school teachers describe the internal factors that motivate them to stay in the teaching profession? </a:t>
            </a:r>
          </a:p>
          <a:p>
            <a:pPr lvl="1"/>
            <a:r>
              <a:rPr lang="en-US" sz="2400" dirty="0"/>
              <a:t>R2: How do veteran middle school teachers describe the external factors that motivate them to stay in the teaching profession?   </a:t>
            </a:r>
          </a:p>
        </p:txBody>
      </p:sp>
      <p:sp>
        <p:nvSpPr>
          <p:cNvPr id="6" name="Slide Number Placeholder 5"/>
          <p:cNvSpPr>
            <a:spLocks noGrp="1"/>
          </p:cNvSpPr>
          <p:nvPr>
            <p:ph type="sldNum" sz="quarter" idx="10"/>
          </p:nvPr>
        </p:nvSpPr>
        <p:spPr/>
        <p:txBody>
          <a:bodyPr/>
          <a:lstStyle/>
          <a:p>
            <a:pPr>
              <a:defRPr/>
            </a:pPr>
            <a:fld id="{515E1B24-E23F-42B0-8198-A4C6E191574C}" type="slidenum">
              <a:rPr lang="en-US" altLang="en-US" smtClean="0"/>
              <a:pPr>
                <a:defRPr/>
              </a:pPr>
              <a:t>9</a:t>
            </a:fld>
            <a:endParaRPr lang="en-US" altLang="en-US" dirty="0"/>
          </a:p>
        </p:txBody>
      </p:sp>
    </p:spTree>
    <p:extLst>
      <p:ext uri="{BB962C8B-B14F-4D97-AF65-F5344CB8AC3E}">
        <p14:creationId xmlns:p14="http://schemas.microsoft.com/office/powerpoint/2010/main" val="1630546606"/>
      </p:ext>
    </p:extLst>
  </p:cSld>
  <p:clrMapOvr>
    <a:masterClrMapping/>
  </p:clrMapOvr>
  <p:transition/>
</p:sld>
</file>

<file path=ppt/theme/theme1.xml><?xml version="1.0" encoding="utf-8"?>
<a:theme xmlns:a="http://schemas.openxmlformats.org/drawingml/2006/main" name="Default - Title Slide">
  <a:themeElements>
    <a:clrScheme name="Default - 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 Title Slide">
      <a:majorFont>
        <a:latin typeface="Lucida Grande"/>
        <a:ea typeface="ヒラギノ角ゴ ProN W3"/>
        <a:cs typeface="ヒラギノ角ゴ ProN W3"/>
      </a:majorFont>
      <a:minorFont>
        <a:latin typeface="Lucida Grande"/>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altLang="en-US" sz="4200" b="0" i="0" u="none" strike="noStrike" cap="none" normalizeH="0" baseline="0" smtClean="0">
            <a:ln>
              <a:noFill/>
            </a:ln>
            <a:solidFill>
              <a:srgbClr val="000000"/>
            </a:solidFill>
            <a:effectLst/>
            <a:latin typeface="Gill Sans" charset="0"/>
            <a:ea typeface="ヒラギノ角ゴ ProN W3" charset="0"/>
            <a:cs typeface="ヒラギノ角ゴ ProN W3" charset="0"/>
            <a:sym typeface="Gill Sans" charset="0"/>
          </a:defRPr>
        </a:defPPr>
      </a:lstStyle>
    </a:spDef>
    <a:lnDef>
      <a:spPr bwMode="auto">
        <a:xfrm>
          <a:off x="0" y="0"/>
          <a:ext cx="1" cy="1"/>
        </a:xfrm>
        <a:custGeom>
          <a:avLst/>
          <a:gdLst/>
          <a:ahLst/>
          <a:cxnLst/>
          <a:rect l="0" t="0" r="0" b="0"/>
          <a:pathLst/>
        </a:custGeom>
        <a:solidFill>
          <a:schemeClr val="accent1"/>
        </a:solid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altLang="en-US" sz="4200" b="0" i="0" u="none" strike="noStrike" cap="none" normalizeH="0" baseline="0" smtClean="0">
            <a:ln>
              <a:noFill/>
            </a:ln>
            <a:solidFill>
              <a:srgbClr val="000000"/>
            </a:solidFill>
            <a:effectLst/>
            <a:latin typeface="Gill Sans" charset="0"/>
            <a:ea typeface="ヒラギノ角ゴ ProN W3" charset="0"/>
            <a:cs typeface="ヒラギノ角ゴ ProN W3" charset="0"/>
            <a:sym typeface="Gill Sans" charset="0"/>
          </a:defRPr>
        </a:defPPr>
      </a:lstStyle>
    </a:lnDef>
  </a:objectDefaults>
  <a:extraClrSchemeLst>
    <a:extraClrScheme>
      <a:clrScheme name="Default - 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Default - Blank">
  <a:themeElements>
    <a:clrScheme name="">
      <a:dk1>
        <a:srgbClr val="000000"/>
      </a:dk1>
      <a:lt1>
        <a:srgbClr val="FFFFFF"/>
      </a:lt1>
      <a:dk2>
        <a:srgbClr val="000000"/>
      </a:dk2>
      <a:lt2>
        <a:srgbClr val="000000"/>
      </a:lt2>
      <a:accent1>
        <a:srgbClr val="80B606"/>
      </a:accent1>
      <a:accent2>
        <a:srgbClr val="333399"/>
      </a:accent2>
      <a:accent3>
        <a:srgbClr val="FFFFFF"/>
      </a:accent3>
      <a:accent4>
        <a:srgbClr val="000000"/>
      </a:accent4>
      <a:accent5>
        <a:srgbClr val="C0D7AA"/>
      </a:accent5>
      <a:accent6>
        <a:srgbClr val="2D2D8A"/>
      </a:accent6>
      <a:hlink>
        <a:srgbClr val="009999"/>
      </a:hlink>
      <a:folHlink>
        <a:srgbClr val="99CC00"/>
      </a:folHlink>
    </a:clrScheme>
    <a:fontScheme name="Default - Blank">
      <a:majorFont>
        <a:latin typeface="Lucida Grande"/>
        <a:ea typeface="ヒラギノ角ゴ ProN W3"/>
        <a:cs typeface="ヒラギノ角ゴ ProN W3"/>
      </a:majorFont>
      <a:minorFont>
        <a:latin typeface="Lucida Grande"/>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altLang="en-US" sz="4200" b="0" i="0" u="none" strike="noStrike" cap="none" normalizeH="0" baseline="0" smtClean="0">
            <a:ln>
              <a:noFill/>
            </a:ln>
            <a:solidFill>
              <a:srgbClr val="000000"/>
            </a:solidFill>
            <a:effectLst/>
            <a:latin typeface="Gill Sans" charset="0"/>
            <a:ea typeface="ヒラギノ角ゴ ProN W3" charset="0"/>
            <a:cs typeface="ヒラギノ角ゴ ProN W3" charset="0"/>
            <a:sym typeface="Gill Sans" charset="0"/>
          </a:defRPr>
        </a:defPPr>
      </a:lstStyle>
    </a:spDef>
    <a:lnDef>
      <a:spPr bwMode="auto">
        <a:xfrm>
          <a:off x="0" y="0"/>
          <a:ext cx="1" cy="1"/>
        </a:xfrm>
        <a:custGeom>
          <a:avLst/>
          <a:gdLst/>
          <a:ahLst/>
          <a:cxnLst/>
          <a:rect l="0" t="0" r="0" b="0"/>
          <a:pathLst/>
        </a:custGeom>
        <a:solidFill>
          <a:schemeClr val="accent1"/>
        </a:solid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altLang="en-US" sz="4200" b="0" i="0" u="none" strike="noStrike" cap="none" normalizeH="0" baseline="0" smtClean="0">
            <a:ln>
              <a:noFill/>
            </a:ln>
            <a:solidFill>
              <a:srgbClr val="000000"/>
            </a:solidFill>
            <a:effectLst/>
            <a:latin typeface="Gill Sans" charset="0"/>
            <a:ea typeface="ヒラギノ角ゴ ProN W3" charset="0"/>
            <a:cs typeface="ヒラギノ角ゴ ProN W3" charset="0"/>
            <a:sym typeface="Gill Sans" charset="0"/>
          </a:defRPr>
        </a:defPPr>
      </a:lstStyle>
    </a:lnDef>
  </a:objectDefaults>
  <a:extraClrSchemeLst>
    <a:extraClrScheme>
      <a:clrScheme name="Default - 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72179</TotalTime>
  <Pages>0</Pages>
  <Words>5888</Words>
  <Characters>0</Characters>
  <Application>Microsoft Office PowerPoint</Application>
  <PresentationFormat>On-screen Show (4:3)</PresentationFormat>
  <Lines>0</Lines>
  <Paragraphs>322</Paragraphs>
  <Slides>28</Slides>
  <Notes>22</Notes>
  <HiddenSlides>0</HiddenSlides>
  <MMClips>0</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28</vt:i4>
      </vt:variant>
    </vt:vector>
  </HeadingPairs>
  <TitlesOfParts>
    <vt:vector size="38" baseType="lpstr">
      <vt:lpstr>Arial</vt:lpstr>
      <vt:lpstr>Calibri</vt:lpstr>
      <vt:lpstr>Gill Sans</vt:lpstr>
      <vt:lpstr>Lucida Grande</vt:lpstr>
      <vt:lpstr>Symbol</vt:lpstr>
      <vt:lpstr>Tahoma</vt:lpstr>
      <vt:lpstr>Times New Roman</vt:lpstr>
      <vt:lpstr>Wingdings</vt:lpstr>
      <vt:lpstr>Default - Title Slide</vt:lpstr>
      <vt:lpstr>Default - Blank</vt:lpstr>
      <vt:lpstr>   Prospectus or Proposal Defense Presentation   Veteran Teacher Retention  6/11/2020 Charles Titus Chair’s name (Dr. W.H.O. Coulditbe)  Methodologist’s name (Dr. I. D. Ontknow) Content Expert’s name Dr. Mark Duplissis </vt:lpstr>
      <vt:lpstr>Purpose Statement</vt:lpstr>
      <vt:lpstr>Literature Review: Background to the Problem</vt:lpstr>
      <vt:lpstr>Literature Review: Background to the Problem/Define the Need/Gap (cont.)</vt:lpstr>
      <vt:lpstr>Literature Review: Background to the Problem/Define the Need/Gap (cont.)</vt:lpstr>
      <vt:lpstr>Literature Review: Theoretical Foundations</vt:lpstr>
      <vt:lpstr>Literature Review: Review of Literature</vt:lpstr>
      <vt:lpstr>Problem Statement</vt:lpstr>
      <vt:lpstr>Research Questions, Phenomenon, Variables and Hypotheses</vt:lpstr>
      <vt:lpstr>Population, Target Population, and Sample</vt:lpstr>
      <vt:lpstr>Unit of Analysis versus Unit of Observation</vt:lpstr>
      <vt:lpstr>Methodology</vt:lpstr>
      <vt:lpstr>Design</vt:lpstr>
      <vt:lpstr>Instruments and Data Sources: Qualitative Study  (cont.)</vt:lpstr>
      <vt:lpstr>Instruments and Data Sources: Qualitative Study</vt:lpstr>
      <vt:lpstr>Data Collection Steps: 1.Obtain various required permissions</vt:lpstr>
      <vt:lpstr>Data Collection Steps:  2. Sampling Approach and Sample Selection</vt:lpstr>
      <vt:lpstr>Data Collection Steps:  3. Collecting the Data</vt:lpstr>
      <vt:lpstr>Data Collection Steps: 4. Data Management and Storage</vt:lpstr>
      <vt:lpstr>Data Analysis Steps</vt:lpstr>
      <vt:lpstr>Data Analysis Steps: Qualitative</vt:lpstr>
      <vt:lpstr>Assumptions and Delimitations</vt:lpstr>
      <vt:lpstr>Limitations</vt:lpstr>
      <vt:lpstr>References</vt:lpstr>
      <vt:lpstr>References</vt:lpstr>
      <vt:lpstr>References</vt:lpstr>
      <vt:lpstr>References</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Windows User</dc:creator>
  <cp:lastModifiedBy>Susan Taffer</cp:lastModifiedBy>
  <cp:revision>503</cp:revision>
  <cp:lastPrinted>2017-09-25T21:01:59Z</cp:lastPrinted>
  <dcterms:modified xsi:type="dcterms:W3CDTF">2020-06-13T13:31:42Z</dcterms:modified>
</cp:coreProperties>
</file>