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59" r:id="rId4"/>
    <p:sldId id="258" r:id="rId5"/>
    <p:sldId id="272" r:id="rId6"/>
    <p:sldId id="274" r:id="rId7"/>
    <p:sldId id="275" r:id="rId8"/>
    <p:sldId id="273" r:id="rId9"/>
    <p:sldId id="276" r:id="rId10"/>
    <p:sldId id="277" r:id="rId11"/>
    <p:sldId id="278" r:id="rId12"/>
    <p:sldId id="260" r:id="rId13"/>
    <p:sldId id="261" r:id="rId14"/>
    <p:sldId id="262" r:id="rId15"/>
    <p:sldId id="263" r:id="rId16"/>
    <p:sldId id="264" r:id="rId17"/>
    <p:sldId id="271" r:id="rId18"/>
    <p:sldId id="265" r:id="rId19"/>
    <p:sldId id="266" r:id="rId20"/>
    <p:sldId id="267" r:id="rId21"/>
    <p:sldId id="270" r:id="rId22"/>
    <p:sldId id="279" r:id="rId23"/>
    <p:sldId id="280" r:id="rId24"/>
    <p:sldId id="284" r:id="rId25"/>
    <p:sldId id="281" r:id="rId26"/>
    <p:sldId id="283" r:id="rId27"/>
    <p:sldId id="282" r:id="rId28"/>
    <p:sldId id="285" r:id="rId29"/>
    <p:sldId id="286" r:id="rId30"/>
    <p:sldId id="287" r:id="rId31"/>
    <p:sldId id="288" r:id="rId32"/>
    <p:sldId id="26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41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9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6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2888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53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60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96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85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4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4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7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9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5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93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08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1093693"/>
          </a:xfrm>
        </p:spPr>
        <p:txBody>
          <a:bodyPr/>
          <a:lstStyle/>
          <a:p>
            <a:pPr algn="ctr"/>
            <a:r>
              <a:rPr lang="en-US" sz="3200" dirty="0"/>
              <a:t>Is it time to either abolish or reform the United Nations?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7094" y="2810435"/>
            <a:ext cx="8353519" cy="3361764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/>
              <a:t>A Master Thesis Presentation  </a:t>
            </a:r>
          </a:p>
          <a:p>
            <a:pPr algn="ctr"/>
            <a:r>
              <a:rPr lang="en-US" dirty="0"/>
              <a:t>by </a:t>
            </a:r>
          </a:p>
          <a:p>
            <a:pPr algn="ctr"/>
            <a:r>
              <a:rPr lang="en-US" dirty="0"/>
              <a:t>Charles Titus</a:t>
            </a:r>
          </a:p>
          <a:p>
            <a:pPr algn="ctr"/>
            <a:r>
              <a:rPr lang="en-US" dirty="0"/>
              <a:t>In Partial Fulfillment of the Requirements for the Degree </a:t>
            </a:r>
          </a:p>
          <a:p>
            <a:pPr algn="ctr"/>
            <a:r>
              <a:rPr lang="en-US" dirty="0"/>
              <a:t> of  </a:t>
            </a:r>
          </a:p>
          <a:p>
            <a:pPr algn="ctr"/>
            <a:r>
              <a:rPr lang="en-US" dirty="0"/>
              <a:t>Master of Arts </a:t>
            </a:r>
          </a:p>
          <a:p>
            <a:pPr algn="ctr"/>
            <a:r>
              <a:rPr lang="en-US" dirty="0"/>
              <a:t>February 2017 </a:t>
            </a:r>
          </a:p>
          <a:p>
            <a:pPr algn="ctr"/>
            <a:r>
              <a:rPr lang="en-US" dirty="0"/>
              <a:t>American Public University </a:t>
            </a:r>
          </a:p>
        </p:txBody>
      </p:sp>
    </p:spTree>
    <p:extLst>
      <p:ext uri="{BB962C8B-B14F-4D97-AF65-F5344CB8AC3E}">
        <p14:creationId xmlns:p14="http://schemas.microsoft.com/office/powerpoint/2010/main" val="298891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United Nations – </a:t>
            </a:r>
            <a:br>
              <a:rPr lang="en-US" dirty="0"/>
            </a:br>
            <a:r>
              <a:rPr lang="en-US" dirty="0"/>
              <a:t>Trusteeship Council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5363" y="2246101"/>
            <a:ext cx="9811679" cy="4195481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urpose is “</a:t>
            </a:r>
            <a:r>
              <a:rPr lang="en-US" dirty="0"/>
              <a:t>to promote the advancement of the inhabitants of Trust Territories and their progressive development towards self-government or independence” (Trusteeship Council, 2015, para. 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It was composed </a:t>
            </a:r>
            <a:r>
              <a:rPr lang="en-US" dirty="0"/>
              <a:t>of the five permanent members of the Security </a:t>
            </a:r>
            <a:r>
              <a:rPr lang="en-US" dirty="0" smtClean="0"/>
              <a:t>Council.</a:t>
            </a:r>
          </a:p>
          <a:p>
            <a:r>
              <a:rPr lang="en-US" dirty="0" smtClean="0"/>
              <a:t>Suspended its operations at end of 1994</a:t>
            </a:r>
          </a:p>
          <a:p>
            <a:r>
              <a:rPr lang="en-US" dirty="0" smtClean="0"/>
              <a:t>Still is considered a live organ of United Nations because the Charter of UN which created this organ has not been deleted.</a:t>
            </a:r>
          </a:p>
        </p:txBody>
      </p:sp>
    </p:spTree>
    <p:extLst>
      <p:ext uri="{BB962C8B-B14F-4D97-AF65-F5344CB8AC3E}">
        <p14:creationId xmlns:p14="http://schemas.microsoft.com/office/powerpoint/2010/main" val="193739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United Nations – </a:t>
            </a:r>
            <a:br>
              <a:rPr lang="en-US" dirty="0"/>
            </a:br>
            <a:r>
              <a:rPr lang="en-US" dirty="0"/>
              <a:t>International Court of Justice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392970" cy="4195481"/>
          </a:xfrm>
        </p:spPr>
        <p:txBody>
          <a:bodyPr/>
          <a:lstStyle/>
          <a:p>
            <a:r>
              <a:rPr lang="en-US" dirty="0" smtClean="0"/>
              <a:t>The judicial branch of the organization  </a:t>
            </a:r>
          </a:p>
          <a:p>
            <a:r>
              <a:rPr lang="en-US" dirty="0"/>
              <a:t>L</a:t>
            </a:r>
            <a:r>
              <a:rPr lang="en-US" dirty="0" smtClean="0"/>
              <a:t>ocated at </a:t>
            </a:r>
            <a:r>
              <a:rPr lang="en-US" dirty="0"/>
              <a:t>the Peace Palace in the </a:t>
            </a:r>
            <a:r>
              <a:rPr lang="en-US" dirty="0" smtClean="0"/>
              <a:t>Hague</a:t>
            </a:r>
          </a:p>
          <a:p>
            <a:r>
              <a:rPr lang="en-US" dirty="0" smtClean="0"/>
              <a:t>Two main roles:</a:t>
            </a:r>
          </a:p>
          <a:p>
            <a:pPr lvl="1"/>
            <a:r>
              <a:rPr lang="en-US" dirty="0" smtClean="0"/>
              <a:t>Come </a:t>
            </a:r>
            <a:r>
              <a:rPr lang="en-US" dirty="0"/>
              <a:t>in an agreement and settle </a:t>
            </a:r>
            <a:r>
              <a:rPr lang="en-US" dirty="0" smtClean="0"/>
              <a:t>disputes taking </a:t>
            </a:r>
            <a:r>
              <a:rPr lang="en-US" dirty="0"/>
              <a:t>place between member countries.  </a:t>
            </a:r>
            <a:endParaRPr lang="en-US" dirty="0" smtClean="0"/>
          </a:p>
          <a:p>
            <a:pPr lvl="1"/>
            <a:r>
              <a:rPr lang="en-US" dirty="0" smtClean="0"/>
              <a:t>Give </a:t>
            </a:r>
            <a:r>
              <a:rPr lang="en-US" dirty="0"/>
              <a:t>opinions on legal </a:t>
            </a:r>
            <a:r>
              <a:rPr lang="en-US" dirty="0" smtClean="0"/>
              <a:t>questions </a:t>
            </a:r>
            <a:r>
              <a:rPr lang="en-US" dirty="0"/>
              <a:t>submitted to it by other divisions of the United Nations or agencies that work with the United Nations. </a:t>
            </a:r>
            <a:endParaRPr lang="en-US" dirty="0" smtClean="0"/>
          </a:p>
          <a:p>
            <a:r>
              <a:rPr lang="en-US" dirty="0" smtClean="0"/>
              <a:t>Judges are chosen from different countries </a:t>
            </a:r>
          </a:p>
          <a:p>
            <a:r>
              <a:rPr lang="en-US" dirty="0" smtClean="0"/>
              <a:t>Only members of UN can go before the court</a:t>
            </a:r>
          </a:p>
          <a:p>
            <a:pPr lvl="1"/>
            <a:r>
              <a:rPr lang="en-US" dirty="0" smtClean="0"/>
              <a:t>Member countries have to agree to be jurisdiction of UN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9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Despite the United Nations being in place to combat conflict and war, there has been a good bit of conflict over the past fifteen years.  </a:t>
            </a:r>
          </a:p>
          <a:p>
            <a:r>
              <a:rPr lang="en-US" dirty="0" smtClean="0"/>
              <a:t>In 2003, the United States bypassed the United Nations when it decided to not include or involve the organization when it invaded Iraq.  </a:t>
            </a:r>
          </a:p>
          <a:p>
            <a:r>
              <a:rPr lang="en-US" dirty="0" smtClean="0"/>
              <a:t>If the United Nations is supposed to help keep world peace and a country such as the USA can bypass the United Nations, then what is the purpose of the United Nations</a:t>
            </a:r>
            <a:r>
              <a:rPr lang="en-US" dirty="0"/>
              <a:t>?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2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ountries such as the USA or Russia can bypass United Nations.  </a:t>
            </a:r>
          </a:p>
          <a:p>
            <a:r>
              <a:rPr lang="en-US" dirty="0"/>
              <a:t>As a result of some countries going around the United Nations to do things within international politics, </a:t>
            </a:r>
            <a:r>
              <a:rPr lang="en-US" dirty="0" smtClean="0"/>
              <a:t>it has caused discussions around </a:t>
            </a:r>
            <a:r>
              <a:rPr lang="en-US" dirty="0"/>
              <a:t>the world </a:t>
            </a:r>
            <a:r>
              <a:rPr lang="en-US" dirty="0" smtClean="0"/>
              <a:t>of </a:t>
            </a:r>
            <a:r>
              <a:rPr lang="en-US" dirty="0"/>
              <a:t>ways to abolish or reform the United Nations to make it a better organization. </a:t>
            </a:r>
          </a:p>
        </p:txBody>
      </p:sp>
    </p:spTree>
    <p:extLst>
      <p:ext uri="{BB962C8B-B14F-4D97-AF65-F5344CB8AC3E}">
        <p14:creationId xmlns:p14="http://schemas.microsoft.com/office/powerpoint/2010/main" val="3447035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268987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Three </a:t>
            </a:r>
            <a:r>
              <a:rPr lang="en-US" dirty="0"/>
              <a:t>hypotheses </a:t>
            </a:r>
            <a:r>
              <a:rPr lang="en-US" dirty="0" smtClean="0"/>
              <a:t>were tested </a:t>
            </a:r>
            <a:r>
              <a:rPr lang="en-US" dirty="0"/>
              <a:t>in </a:t>
            </a:r>
            <a:r>
              <a:rPr lang="en-US" dirty="0" smtClean="0"/>
              <a:t>the research:</a:t>
            </a:r>
          </a:p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the United Nations was abolished, then it would cause more conflicts to take place around the world. 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the United Nations was reformed into a smaller organization, then it could offer better peacekeeping efforts around the world.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Security Council changes the way the veto power works, then it will make the United Nations better at peacekeeping. </a:t>
            </a:r>
          </a:p>
        </p:txBody>
      </p:sp>
    </p:spTree>
    <p:extLst>
      <p:ext uri="{BB962C8B-B14F-4D97-AF65-F5344CB8AC3E}">
        <p14:creationId xmlns:p14="http://schemas.microsoft.com/office/powerpoint/2010/main" val="1293595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Three research questions:</a:t>
            </a:r>
          </a:p>
          <a:p>
            <a:r>
              <a:rPr lang="en-US" dirty="0" smtClean="0"/>
              <a:t>Why </a:t>
            </a:r>
            <a:r>
              <a:rPr lang="en-US" dirty="0"/>
              <a:t>is the United Nations still needed in today’s world environment?  </a:t>
            </a:r>
          </a:p>
          <a:p>
            <a:r>
              <a:rPr lang="en-US" dirty="0" smtClean="0"/>
              <a:t>How </a:t>
            </a:r>
            <a:r>
              <a:rPr lang="en-US" dirty="0"/>
              <a:t>can the United Nations be reformed to make it a better organization for the entire world? 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can the veto power of the permanent countries on the Security Council be changed to make the United Nations better? </a:t>
            </a:r>
          </a:p>
        </p:txBody>
      </p:sp>
    </p:spTree>
    <p:extLst>
      <p:ext uri="{BB962C8B-B14F-4D97-AF65-F5344CB8AC3E}">
        <p14:creationId xmlns:p14="http://schemas.microsoft.com/office/powerpoint/2010/main" val="124409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way the research started was by looking at each main organ of the United Nations.  </a:t>
            </a:r>
          </a:p>
          <a:p>
            <a:r>
              <a:rPr lang="en-US" dirty="0" smtClean="0"/>
              <a:t>By looking at each main organ in depth of the United Nations allowed for an analysis to be completed of each through scholarly articles and the United Nations itself.  </a:t>
            </a:r>
          </a:p>
        </p:txBody>
      </p:sp>
    </p:spTree>
    <p:extLst>
      <p:ext uri="{BB962C8B-B14F-4D97-AF65-F5344CB8AC3E}">
        <p14:creationId xmlns:p14="http://schemas.microsoft.com/office/powerpoint/2010/main" val="3242571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Design – Research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065618"/>
            <a:ext cx="8946541" cy="4195481"/>
          </a:xfrm>
        </p:spPr>
        <p:txBody>
          <a:bodyPr/>
          <a:lstStyle/>
          <a:p>
            <a:r>
              <a:rPr lang="en-US" sz="2400" dirty="0"/>
              <a:t>R</a:t>
            </a:r>
            <a:r>
              <a:rPr lang="en-US" sz="2400" dirty="0" smtClean="0"/>
              <a:t>esearch method:</a:t>
            </a:r>
          </a:p>
          <a:p>
            <a:pPr lvl="1"/>
            <a:r>
              <a:rPr lang="en-US" sz="2000" dirty="0" smtClean="0"/>
              <a:t>The information collected was the foundation.    </a:t>
            </a:r>
            <a:endParaRPr lang="en-US" sz="2000" dirty="0"/>
          </a:p>
          <a:p>
            <a:r>
              <a:rPr lang="en-US" sz="2400" dirty="0"/>
              <a:t>The literature review was used as groundwork for the data within the paper.  </a:t>
            </a:r>
            <a:endParaRPr lang="en-US" sz="2400" dirty="0" smtClean="0"/>
          </a:p>
          <a:p>
            <a:pPr lvl="1"/>
            <a:r>
              <a:rPr lang="en-US" sz="2000" dirty="0" smtClean="0"/>
              <a:t>The information collected was used to help make a determination on what should take place with United Nations.  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90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Design and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393" y="1967548"/>
            <a:ext cx="8946541" cy="4025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Each organ was analyzed</a:t>
            </a:r>
          </a:p>
          <a:p>
            <a:r>
              <a:rPr lang="en-US" sz="2400" dirty="0" smtClean="0"/>
              <a:t>Looked for:</a:t>
            </a:r>
          </a:p>
          <a:p>
            <a:pPr marL="685800" lvl="1"/>
            <a:r>
              <a:rPr lang="en-US" sz="2000" dirty="0" smtClean="0"/>
              <a:t>Flaws</a:t>
            </a:r>
          </a:p>
          <a:p>
            <a:pPr marL="685800" lvl="1"/>
            <a:r>
              <a:rPr lang="en-US" sz="2000" dirty="0" smtClean="0"/>
              <a:t>Concerns</a:t>
            </a:r>
          </a:p>
          <a:p>
            <a:pPr marL="685800" lvl="1"/>
            <a:r>
              <a:rPr lang="en-US" sz="2000" dirty="0" smtClean="0"/>
              <a:t>Positives within each organ</a:t>
            </a:r>
          </a:p>
          <a:p>
            <a:pPr marL="685800" lvl="1"/>
            <a:r>
              <a:rPr lang="en-US" sz="2000" dirty="0" smtClean="0"/>
              <a:t>Negatives within each organ</a:t>
            </a:r>
          </a:p>
        </p:txBody>
      </p:sp>
    </p:spTree>
    <p:extLst>
      <p:ext uri="{BB962C8B-B14F-4D97-AF65-F5344CB8AC3E}">
        <p14:creationId xmlns:p14="http://schemas.microsoft.com/office/powerpoint/2010/main" val="1067986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Reasons to either abolish or reform the United Nations:</a:t>
            </a:r>
          </a:p>
          <a:p>
            <a:pPr lvl="1"/>
            <a:r>
              <a:rPr lang="en-US" sz="2000" dirty="0" smtClean="0"/>
              <a:t>Corruption within United Nations</a:t>
            </a:r>
          </a:p>
          <a:p>
            <a:pPr lvl="1"/>
            <a:r>
              <a:rPr lang="en-US" sz="2000" dirty="0" smtClean="0"/>
              <a:t>Countries can bypass the United Nations</a:t>
            </a:r>
          </a:p>
          <a:p>
            <a:pPr lvl="1"/>
            <a:r>
              <a:rPr lang="en-US" sz="2000" dirty="0" smtClean="0"/>
              <a:t>Not addressing Security Issues around the world</a:t>
            </a:r>
          </a:p>
          <a:p>
            <a:pPr lvl="1"/>
            <a:r>
              <a:rPr lang="en-US" sz="2000" dirty="0" smtClean="0"/>
              <a:t>The United Nations is not independent</a:t>
            </a:r>
          </a:p>
          <a:p>
            <a:pPr lvl="1"/>
            <a:r>
              <a:rPr lang="en-US" sz="2000" dirty="0" smtClean="0"/>
              <a:t>A portion of the United Nations is doing nothing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8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856" y="1674254"/>
            <a:ext cx="8864997" cy="45741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Interest in Topic</a:t>
            </a:r>
          </a:p>
          <a:p>
            <a:r>
              <a:rPr lang="en-US" dirty="0" smtClean="0"/>
              <a:t>What is United Nations?</a:t>
            </a:r>
          </a:p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Purpose of Study</a:t>
            </a:r>
          </a:p>
          <a:p>
            <a:r>
              <a:rPr lang="en-US" dirty="0" smtClean="0"/>
              <a:t>Hypotheses</a:t>
            </a:r>
          </a:p>
          <a:p>
            <a:r>
              <a:rPr lang="en-US" dirty="0"/>
              <a:t>Research </a:t>
            </a:r>
            <a:r>
              <a:rPr lang="en-US" dirty="0" smtClean="0"/>
              <a:t>Questions</a:t>
            </a:r>
          </a:p>
          <a:p>
            <a:r>
              <a:rPr lang="en-US" dirty="0"/>
              <a:t>The </a:t>
            </a:r>
            <a:r>
              <a:rPr lang="en-US" dirty="0" smtClean="0"/>
              <a:t>Design</a:t>
            </a:r>
          </a:p>
          <a:p>
            <a:r>
              <a:rPr lang="en-US" dirty="0"/>
              <a:t>The Design – Research </a:t>
            </a:r>
            <a:r>
              <a:rPr lang="en-US" dirty="0" smtClean="0"/>
              <a:t>Method</a:t>
            </a:r>
          </a:p>
          <a:p>
            <a:r>
              <a:rPr lang="en-US" dirty="0"/>
              <a:t>The Design and </a:t>
            </a:r>
            <a:r>
              <a:rPr lang="en-US" dirty="0" smtClean="0"/>
              <a:t>Procedures</a:t>
            </a:r>
          </a:p>
          <a:p>
            <a:r>
              <a:rPr lang="en-US" dirty="0" smtClean="0"/>
              <a:t>Findings</a:t>
            </a:r>
          </a:p>
          <a:p>
            <a:r>
              <a:rPr lang="en-US" dirty="0" smtClean="0"/>
              <a:t>Recommendations </a:t>
            </a:r>
          </a:p>
          <a:p>
            <a:r>
              <a:rPr lang="en-US" dirty="0" smtClean="0"/>
              <a:t>Questions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49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Findings: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Reasons to reform the United Nations</a:t>
            </a:r>
          </a:p>
          <a:p>
            <a:pPr lvl="1"/>
            <a:r>
              <a:rPr lang="en-US" sz="2000" dirty="0" smtClean="0"/>
              <a:t>The organization has 193 total members as of today</a:t>
            </a:r>
          </a:p>
          <a:p>
            <a:pPr lvl="1"/>
            <a:r>
              <a:rPr lang="en-US" sz="2000" dirty="0" smtClean="0"/>
              <a:t>The United Nations itself has proposed reforms within the organization.</a:t>
            </a:r>
          </a:p>
          <a:p>
            <a:r>
              <a:rPr lang="en-US" sz="2400" dirty="0" smtClean="0"/>
              <a:t>There were many suggestions about different ways the organization could be reformed.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45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upon the research, it is recommended the United Nations be reformed and not abolished.  </a:t>
            </a:r>
          </a:p>
          <a:p>
            <a:r>
              <a:rPr lang="en-US" dirty="0" smtClean="0"/>
              <a:t>There are fours areas that should be reformed to make the UN stronger</a:t>
            </a:r>
          </a:p>
          <a:p>
            <a:pPr lvl="1"/>
            <a:r>
              <a:rPr lang="en-US" dirty="0" smtClean="0"/>
              <a:t>Reworking </a:t>
            </a:r>
            <a:r>
              <a:rPr lang="en-US" dirty="0"/>
              <a:t>the Trusteeship </a:t>
            </a:r>
            <a:r>
              <a:rPr lang="en-US" dirty="0" smtClean="0"/>
              <a:t>Council </a:t>
            </a:r>
          </a:p>
          <a:p>
            <a:pPr lvl="1"/>
            <a:r>
              <a:rPr lang="en-US" dirty="0" smtClean="0"/>
              <a:t>Changing </a:t>
            </a:r>
            <a:r>
              <a:rPr lang="en-US" dirty="0"/>
              <a:t>the way the International Court of Justice </a:t>
            </a:r>
            <a:r>
              <a:rPr lang="en-US" dirty="0" smtClean="0"/>
              <a:t>operates </a:t>
            </a:r>
          </a:p>
          <a:p>
            <a:pPr lvl="1"/>
            <a:r>
              <a:rPr lang="en-US" dirty="0" smtClean="0"/>
              <a:t>Reform </a:t>
            </a:r>
            <a:r>
              <a:rPr lang="en-US" dirty="0"/>
              <a:t>the Security </a:t>
            </a:r>
            <a:r>
              <a:rPr lang="en-US" dirty="0" smtClean="0"/>
              <a:t>Council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mplementing </a:t>
            </a:r>
            <a:r>
              <a:rPr lang="en-US" dirty="0"/>
              <a:t>an open door policy for the United Nations. </a:t>
            </a:r>
          </a:p>
        </p:txBody>
      </p:sp>
    </p:spTree>
    <p:extLst>
      <p:ext uri="{BB962C8B-B14F-4D97-AF65-F5344CB8AC3E}">
        <p14:creationId xmlns:p14="http://schemas.microsoft.com/office/powerpoint/2010/main" val="3005667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Recommendations –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dirty="0" smtClean="0"/>
              <a:t>Reworking </a:t>
            </a:r>
            <a:r>
              <a:rPr lang="en-US" dirty="0"/>
              <a:t>the Trusteeship Council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sitting idle</a:t>
            </a:r>
          </a:p>
          <a:p>
            <a:pPr lvl="1"/>
            <a:r>
              <a:rPr lang="en-US" dirty="0" smtClean="0"/>
              <a:t>Day to day operations suspended in late 1994</a:t>
            </a:r>
          </a:p>
          <a:p>
            <a:r>
              <a:rPr lang="en-US" dirty="0" smtClean="0"/>
              <a:t>Change mission of the organ</a:t>
            </a:r>
          </a:p>
          <a:p>
            <a:pPr lvl="1"/>
            <a:r>
              <a:rPr lang="en-US" dirty="0" smtClean="0"/>
              <a:t>Become administrator of failed states</a:t>
            </a:r>
          </a:p>
          <a:p>
            <a:pPr lvl="2"/>
            <a:r>
              <a:rPr lang="en-US" dirty="0" smtClean="0"/>
              <a:t>Work within failed states to be able to self-govern</a:t>
            </a:r>
          </a:p>
          <a:p>
            <a:r>
              <a:rPr lang="en-US" dirty="0" smtClean="0"/>
              <a:t>This </a:t>
            </a:r>
            <a:r>
              <a:rPr lang="en-US" dirty="0"/>
              <a:t>reform </a:t>
            </a:r>
            <a:r>
              <a:rPr lang="en-US" dirty="0" smtClean="0"/>
              <a:t>would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ncrease </a:t>
            </a:r>
            <a:r>
              <a:rPr lang="en-US" dirty="0"/>
              <a:t>the amount of collaboration taking place with the member </a:t>
            </a:r>
            <a:r>
              <a:rPr lang="en-US" dirty="0" smtClean="0"/>
              <a:t>countries.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ecrease </a:t>
            </a:r>
            <a:r>
              <a:rPr lang="en-US" dirty="0"/>
              <a:t>the </a:t>
            </a:r>
            <a:r>
              <a:rPr lang="en-US" dirty="0" smtClean="0"/>
              <a:t>likelihood the </a:t>
            </a:r>
            <a:r>
              <a:rPr lang="en-US" dirty="0"/>
              <a:t>country </a:t>
            </a:r>
            <a:r>
              <a:rPr lang="en-US" dirty="0" smtClean="0"/>
              <a:t>would </a:t>
            </a:r>
            <a:r>
              <a:rPr lang="en-US" dirty="0"/>
              <a:t>fail </a:t>
            </a:r>
            <a:r>
              <a:rPr lang="en-US" dirty="0" smtClean="0"/>
              <a:t>again  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044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 </a:t>
            </a:r>
            <a:r>
              <a:rPr lang="en-US" dirty="0" smtClean="0"/>
              <a:t>–</a:t>
            </a:r>
            <a:br>
              <a:rPr lang="en-US" dirty="0" smtClean="0"/>
            </a:br>
            <a:r>
              <a:rPr lang="en-US" dirty="0" smtClean="0"/>
              <a:t>International </a:t>
            </a:r>
            <a:r>
              <a:rPr lang="en-US" dirty="0"/>
              <a:t>Court of </a:t>
            </a:r>
            <a:r>
              <a:rPr lang="en-US" dirty="0" smtClean="0"/>
              <a:t>Justice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12" y="2052918"/>
            <a:ext cx="10440988" cy="44748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Reform the way International Court of Justice hears a court case</a:t>
            </a:r>
          </a:p>
          <a:p>
            <a:r>
              <a:rPr lang="en-US" dirty="0" smtClean="0"/>
              <a:t>Three recommendations on how to reform organ:</a:t>
            </a:r>
          </a:p>
          <a:p>
            <a:pPr lvl="1"/>
            <a:r>
              <a:rPr lang="en-US" dirty="0" smtClean="0"/>
              <a:t>How court gets to hear a case</a:t>
            </a:r>
          </a:p>
          <a:p>
            <a:pPr lvl="2"/>
            <a:r>
              <a:rPr lang="en-US" dirty="0" smtClean="0"/>
              <a:t>Currently each member of UN can tell international court of justice no, that it does not subject itself to the court.</a:t>
            </a:r>
          </a:p>
          <a:p>
            <a:pPr lvl="2"/>
            <a:r>
              <a:rPr lang="en-US" dirty="0" smtClean="0"/>
              <a:t>Make each country that is a member of UN subjected to the jurisdiction of this court.  </a:t>
            </a:r>
          </a:p>
          <a:p>
            <a:pPr lvl="3"/>
            <a:r>
              <a:rPr lang="en-US" dirty="0" smtClean="0"/>
              <a:t>This would allow court to settle any sort of disputes taking place within the world.  </a:t>
            </a:r>
          </a:p>
          <a:p>
            <a:pPr lvl="1"/>
            <a:r>
              <a:rPr lang="en-US" dirty="0" smtClean="0"/>
              <a:t>Change how judges are elected to serve</a:t>
            </a:r>
          </a:p>
          <a:p>
            <a:pPr lvl="2"/>
            <a:r>
              <a:rPr lang="en-US" dirty="0" smtClean="0"/>
              <a:t>Have qualifications in place for the person(s) to be elected</a:t>
            </a:r>
          </a:p>
          <a:p>
            <a:pPr lvl="3"/>
            <a:r>
              <a:rPr lang="en-US" dirty="0" smtClean="0"/>
              <a:t>Such as experience within international relations law</a:t>
            </a:r>
          </a:p>
          <a:p>
            <a:pPr lvl="1"/>
            <a:r>
              <a:rPr lang="en-US" dirty="0" smtClean="0"/>
              <a:t>Make court cases binding</a:t>
            </a:r>
          </a:p>
          <a:p>
            <a:pPr lvl="2"/>
            <a:r>
              <a:rPr lang="en-US" dirty="0" smtClean="0"/>
              <a:t>Make it where court cases can’t be vetoed by Security Council of United Nations </a:t>
            </a:r>
          </a:p>
          <a:p>
            <a:pPr lvl="2"/>
            <a:r>
              <a:rPr lang="en-US" dirty="0" smtClean="0"/>
              <a:t>Ignored by countries around the world.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68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</a:t>
            </a:r>
            <a:r>
              <a:rPr lang="en-US" b="1" dirty="0"/>
              <a:t> </a:t>
            </a:r>
            <a:r>
              <a:rPr lang="en-US" b="1" dirty="0" smtClean="0"/>
              <a:t>–</a:t>
            </a:r>
            <a:br>
              <a:rPr lang="en-US" b="1" dirty="0" smtClean="0"/>
            </a:br>
            <a:r>
              <a:rPr lang="en-US" dirty="0" smtClean="0"/>
              <a:t>International </a:t>
            </a:r>
            <a:r>
              <a:rPr lang="en-US" dirty="0"/>
              <a:t>Court of </a:t>
            </a:r>
            <a:r>
              <a:rPr lang="en-US" dirty="0" smtClean="0"/>
              <a:t>Justice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243418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eforming </a:t>
            </a:r>
            <a:r>
              <a:rPr lang="en-US" dirty="0"/>
              <a:t>of the International Court of Justice would </a:t>
            </a:r>
            <a:r>
              <a:rPr lang="en-US" dirty="0" smtClean="0"/>
              <a:t>allow: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United Nations more freedom from large countries that have the veto power.  </a:t>
            </a:r>
            <a:endParaRPr lang="en-US" dirty="0" smtClean="0"/>
          </a:p>
          <a:p>
            <a:pPr lvl="1"/>
            <a:r>
              <a:rPr lang="en-US" dirty="0" smtClean="0"/>
              <a:t>More Collaboration</a:t>
            </a:r>
          </a:p>
          <a:p>
            <a:pPr lvl="1"/>
            <a:r>
              <a:rPr lang="en-US" dirty="0" smtClean="0"/>
              <a:t>Decrease </a:t>
            </a:r>
            <a:r>
              <a:rPr lang="en-US" dirty="0"/>
              <a:t>the likelihood a country would </a:t>
            </a:r>
            <a:r>
              <a:rPr lang="en-US" dirty="0" smtClean="0"/>
              <a:t>take </a:t>
            </a:r>
            <a:r>
              <a:rPr lang="en-US" dirty="0"/>
              <a:t>advantage of their veto power and do whatever they like within the world. 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272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</a:t>
            </a:r>
            <a:r>
              <a:rPr lang="en-US" b="1" dirty="0"/>
              <a:t> </a:t>
            </a:r>
            <a:r>
              <a:rPr lang="en-US" b="1" dirty="0" smtClean="0"/>
              <a:t>– </a:t>
            </a:r>
            <a:br>
              <a:rPr lang="en-US" b="1" dirty="0" smtClean="0"/>
            </a:br>
            <a:r>
              <a:rPr lang="en-US" dirty="0" smtClean="0"/>
              <a:t>Reform </a:t>
            </a:r>
            <a:r>
              <a:rPr lang="en-US" dirty="0"/>
              <a:t>the Security Council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600" y="2052918"/>
            <a:ext cx="9728200" cy="43986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Two recommendations on how to reform Security Council</a:t>
            </a:r>
          </a:p>
          <a:p>
            <a:r>
              <a:rPr lang="en-US" dirty="0" smtClean="0"/>
              <a:t>Reform the veto power</a:t>
            </a:r>
          </a:p>
          <a:p>
            <a:pPr lvl="1"/>
            <a:r>
              <a:rPr lang="en-US" dirty="0" smtClean="0"/>
              <a:t>Veto power still useful</a:t>
            </a:r>
          </a:p>
          <a:p>
            <a:pPr lvl="1"/>
            <a:r>
              <a:rPr lang="en-US" dirty="0" smtClean="0"/>
              <a:t>Having an unlimited veto power is uncalled for and gives permanent members an advantage.  </a:t>
            </a:r>
          </a:p>
          <a:p>
            <a:pPr lvl="1"/>
            <a:r>
              <a:rPr lang="en-US" dirty="0" smtClean="0"/>
              <a:t>Should have set </a:t>
            </a:r>
            <a:r>
              <a:rPr lang="en-US" dirty="0"/>
              <a:t>scenarios in </a:t>
            </a:r>
            <a:r>
              <a:rPr lang="en-US" dirty="0" smtClean="0"/>
              <a:t>place where veto power can’t be used.</a:t>
            </a:r>
          </a:p>
          <a:p>
            <a:pPr lvl="2"/>
            <a:r>
              <a:rPr lang="en-US" dirty="0" smtClean="0"/>
              <a:t>Example is in regards to mass atrocities </a:t>
            </a:r>
          </a:p>
          <a:p>
            <a:r>
              <a:rPr lang="en-US" dirty="0" smtClean="0"/>
              <a:t>Increase number of seats on Security Council </a:t>
            </a:r>
          </a:p>
          <a:p>
            <a:pPr lvl="1"/>
            <a:r>
              <a:rPr lang="en-US" dirty="0" smtClean="0"/>
              <a:t>Increase to 21 seats</a:t>
            </a:r>
          </a:p>
          <a:p>
            <a:pPr lvl="2"/>
            <a:r>
              <a:rPr lang="en-US" dirty="0" smtClean="0"/>
              <a:t>6 new permanent rotating seats</a:t>
            </a:r>
          </a:p>
          <a:p>
            <a:pPr lvl="2"/>
            <a:r>
              <a:rPr lang="en-US" dirty="0" smtClean="0"/>
              <a:t>Would have same powers and privileges as five other permanent members  </a:t>
            </a:r>
          </a:p>
          <a:p>
            <a:pPr lvl="2"/>
            <a:r>
              <a:rPr lang="en-US" dirty="0" smtClean="0"/>
              <a:t>Should have an odd number of seats on council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80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</a:t>
            </a:r>
            <a:r>
              <a:rPr lang="en-US" b="1" dirty="0"/>
              <a:t> </a:t>
            </a:r>
            <a:r>
              <a:rPr lang="en-US" b="1" dirty="0" smtClean="0"/>
              <a:t>– </a:t>
            </a:r>
            <a:br>
              <a:rPr lang="en-US" b="1" dirty="0" smtClean="0"/>
            </a:br>
            <a:r>
              <a:rPr lang="en-US" dirty="0" smtClean="0"/>
              <a:t>Reform </a:t>
            </a:r>
            <a:r>
              <a:rPr lang="en-US" dirty="0"/>
              <a:t>the Security Council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16721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eforming </a:t>
            </a:r>
            <a:r>
              <a:rPr lang="en-US" dirty="0"/>
              <a:t>of the Security Council would </a:t>
            </a:r>
            <a:r>
              <a:rPr lang="en-US" dirty="0" smtClean="0"/>
              <a:t>allow: 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United Nations a better way to respond to issues of security and mass </a:t>
            </a:r>
            <a:r>
              <a:rPr lang="en-US" dirty="0" smtClean="0"/>
              <a:t>atrocities  </a:t>
            </a:r>
            <a:endParaRPr lang="en-US" dirty="0"/>
          </a:p>
          <a:p>
            <a:r>
              <a:rPr lang="en-US" dirty="0" smtClean="0"/>
              <a:t>Would increase collaboration </a:t>
            </a:r>
            <a:r>
              <a:rPr lang="en-US" dirty="0"/>
              <a:t>for member </a:t>
            </a:r>
            <a:r>
              <a:rPr lang="en-US" dirty="0" smtClean="0"/>
              <a:t>countries  </a:t>
            </a:r>
          </a:p>
          <a:p>
            <a:r>
              <a:rPr lang="en-US" dirty="0" smtClean="0"/>
              <a:t>Decrease mass atrocities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29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 </a:t>
            </a:r>
            <a:r>
              <a:rPr lang="en-US" dirty="0" smtClean="0"/>
              <a:t>–</a:t>
            </a:r>
            <a:br>
              <a:rPr lang="en-US" dirty="0" smtClean="0"/>
            </a:br>
            <a:r>
              <a:rPr lang="en-US" dirty="0" smtClean="0"/>
              <a:t>Open Door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712" y="2179918"/>
            <a:ext cx="9526588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Corruption is a major issue within the United Nations.  </a:t>
            </a:r>
          </a:p>
          <a:p>
            <a:pPr marL="0" indent="0">
              <a:buNone/>
            </a:pPr>
            <a:r>
              <a:rPr lang="en-US" dirty="0" smtClean="0"/>
              <a:t>Secretariat should be reformed to better address corruption.  </a:t>
            </a:r>
          </a:p>
          <a:p>
            <a:r>
              <a:rPr lang="en-US" dirty="0" smtClean="0"/>
              <a:t>Department </a:t>
            </a:r>
            <a:r>
              <a:rPr lang="en-US" dirty="0"/>
              <a:t>of the Office of Internal Oversight Services within the Secretariat needs to be reformed.  </a:t>
            </a:r>
            <a:endParaRPr lang="en-US" dirty="0" smtClean="0"/>
          </a:p>
          <a:p>
            <a:pPr lvl="1"/>
            <a:r>
              <a:rPr lang="en-US" dirty="0" smtClean="0"/>
              <a:t>Implement </a:t>
            </a:r>
            <a:r>
              <a:rPr lang="en-US" dirty="0"/>
              <a:t>an open door </a:t>
            </a:r>
            <a:r>
              <a:rPr lang="en-US" dirty="0" smtClean="0"/>
              <a:t>policy</a:t>
            </a:r>
          </a:p>
          <a:p>
            <a:pPr lvl="2"/>
            <a:r>
              <a:rPr lang="en-US" dirty="0" smtClean="0"/>
              <a:t>Associates and member countries can report concerns without fear of retaliation.   </a:t>
            </a:r>
          </a:p>
          <a:p>
            <a:pPr lvl="2"/>
            <a:r>
              <a:rPr lang="en-US" dirty="0" smtClean="0"/>
              <a:t>Require concerns to be investigated fairly and fully. </a:t>
            </a:r>
          </a:p>
        </p:txBody>
      </p:sp>
    </p:spTree>
    <p:extLst>
      <p:ext uri="{BB962C8B-B14F-4D97-AF65-F5344CB8AC3E}">
        <p14:creationId xmlns:p14="http://schemas.microsoft.com/office/powerpoint/2010/main" val="3603264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Recommendations </a:t>
            </a:r>
            <a:r>
              <a:rPr lang="en-US" dirty="0" smtClean="0"/>
              <a:t>–</a:t>
            </a:r>
            <a:br>
              <a:rPr lang="en-US" dirty="0" smtClean="0"/>
            </a:br>
            <a:r>
              <a:rPr lang="en-US" dirty="0" smtClean="0"/>
              <a:t>Open Door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412" y="2256118"/>
            <a:ext cx="8946541" cy="419548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Reforming the </a:t>
            </a:r>
            <a:r>
              <a:rPr lang="en-US" sz="2400" dirty="0"/>
              <a:t>Secretariat would </a:t>
            </a:r>
            <a:r>
              <a:rPr lang="en-US" sz="2400" dirty="0" smtClean="0"/>
              <a:t>allow:</a:t>
            </a:r>
          </a:p>
          <a:p>
            <a:r>
              <a:rPr lang="en-US" sz="2400" dirty="0" smtClean="0"/>
              <a:t>UN to respond to corruption within organization</a:t>
            </a:r>
          </a:p>
          <a:p>
            <a:r>
              <a:rPr lang="en-US" sz="2400" dirty="0" smtClean="0"/>
              <a:t>More collaboration </a:t>
            </a:r>
            <a:r>
              <a:rPr lang="en-US" sz="2400" dirty="0"/>
              <a:t>to take place between member </a:t>
            </a:r>
            <a:r>
              <a:rPr lang="en-US" sz="2400" dirty="0" smtClean="0"/>
              <a:t>countries</a:t>
            </a:r>
          </a:p>
          <a:p>
            <a:r>
              <a:rPr lang="en-US" sz="2400" dirty="0" smtClean="0"/>
              <a:t>Would decrease corruption within organization    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0813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361488" cy="4195481"/>
          </a:xfrm>
        </p:spPr>
        <p:txBody>
          <a:bodyPr>
            <a:normAutofit/>
          </a:bodyPr>
          <a:lstStyle/>
          <a:p>
            <a:r>
              <a:rPr lang="en-US" dirty="0" smtClean="0"/>
              <a:t>United Nations has been through a great deal since its creation.</a:t>
            </a:r>
          </a:p>
          <a:p>
            <a:r>
              <a:rPr lang="en-US" dirty="0" smtClean="0"/>
              <a:t>By looking at the research, it is clear the United Nations should not be abolished.</a:t>
            </a:r>
          </a:p>
          <a:p>
            <a:r>
              <a:rPr lang="en-US" dirty="0" smtClean="0"/>
              <a:t>The United Nations should be reformed in the recommended areas to correct the flaws and concerns.  </a:t>
            </a:r>
          </a:p>
          <a:p>
            <a:r>
              <a:rPr lang="en-US" dirty="0" smtClean="0"/>
              <a:t>The United Nations is a good organization and has a good bit it can offer within international relations.  </a:t>
            </a:r>
          </a:p>
        </p:txBody>
      </p:sp>
    </p:spTree>
    <p:extLst>
      <p:ext uri="{BB962C8B-B14F-4D97-AF65-F5344CB8AC3E}">
        <p14:creationId xmlns:p14="http://schemas.microsoft.com/office/powerpoint/2010/main" val="421776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Interest in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768" y="2104433"/>
            <a:ext cx="8946541" cy="4195481"/>
          </a:xfrm>
        </p:spPr>
        <p:txBody>
          <a:bodyPr/>
          <a:lstStyle/>
          <a:p>
            <a:r>
              <a:rPr lang="en-US" dirty="0" smtClean="0"/>
              <a:t>An organization with an impact on many things around the world.</a:t>
            </a:r>
          </a:p>
          <a:p>
            <a:r>
              <a:rPr lang="en-US" dirty="0" smtClean="0"/>
              <a:t>Interested in organization since undergrad days at Lander University.</a:t>
            </a:r>
          </a:p>
          <a:p>
            <a:r>
              <a:rPr lang="en-US" dirty="0" smtClean="0"/>
              <a:t>Interest grew on topic during IRLS 502 - International Political Systems, when paper was written in regards to United Nations.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43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 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showed there were some major flaws within the United Nations which included:</a:t>
            </a:r>
          </a:p>
          <a:p>
            <a:pPr lvl="1"/>
            <a:r>
              <a:rPr lang="en-US" dirty="0" smtClean="0"/>
              <a:t>reworking </a:t>
            </a:r>
            <a:r>
              <a:rPr lang="en-US" dirty="0"/>
              <a:t>the Trusteeship </a:t>
            </a:r>
            <a:r>
              <a:rPr lang="en-US" dirty="0" smtClean="0"/>
              <a:t>Council </a:t>
            </a:r>
          </a:p>
          <a:p>
            <a:pPr lvl="1"/>
            <a:r>
              <a:rPr lang="en-US" dirty="0" smtClean="0"/>
              <a:t>changing </a:t>
            </a:r>
            <a:r>
              <a:rPr lang="en-US" dirty="0"/>
              <a:t>the way the International Court of Justice </a:t>
            </a:r>
            <a:r>
              <a:rPr lang="en-US" dirty="0" smtClean="0"/>
              <a:t>operates </a:t>
            </a:r>
          </a:p>
          <a:p>
            <a:pPr lvl="1"/>
            <a:r>
              <a:rPr lang="en-US" dirty="0" smtClean="0"/>
              <a:t>reform </a:t>
            </a:r>
            <a:r>
              <a:rPr lang="en-US" dirty="0"/>
              <a:t>the Security </a:t>
            </a:r>
            <a:r>
              <a:rPr lang="en-US" dirty="0" smtClean="0"/>
              <a:t>Council</a:t>
            </a:r>
          </a:p>
          <a:p>
            <a:pPr lvl="1"/>
            <a:r>
              <a:rPr lang="en-US" dirty="0" smtClean="0"/>
              <a:t>implementing </a:t>
            </a:r>
            <a:r>
              <a:rPr lang="en-US" dirty="0"/>
              <a:t>an open door policy for the United </a:t>
            </a:r>
            <a:r>
              <a:rPr lang="en-US" dirty="0" smtClean="0"/>
              <a:t>Nations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27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 -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 reforms to address flaws: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Rework </a:t>
            </a:r>
            <a:r>
              <a:rPr lang="en-US" dirty="0"/>
              <a:t>the Trusteeship Council to have this division lead failed states and prepare them for self-government. 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Changing </a:t>
            </a:r>
            <a:r>
              <a:rPr lang="en-US" dirty="0"/>
              <a:t>the way the International Court of Justice operates and making the court cases binding.  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Increase </a:t>
            </a:r>
            <a:r>
              <a:rPr lang="en-US" dirty="0"/>
              <a:t>the amount of countries on the Security Council, and putting restrictions on when the veto power can be used by the five permanent members. 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Putting </a:t>
            </a:r>
            <a:r>
              <a:rPr lang="en-US" dirty="0"/>
              <a:t>an open door policy in place to address any concerns of corruption for all stakeholders involved with the </a:t>
            </a:r>
            <a:r>
              <a:rPr lang="en-US" dirty="0" smtClean="0"/>
              <a:t>organization.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239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312" y="2052918"/>
            <a:ext cx="8946541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Are there any questions I can answer?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06849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700" y="2146301"/>
            <a:ext cx="9372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/>
              <a:t>Thank you for your time today.  </a:t>
            </a:r>
          </a:p>
        </p:txBody>
      </p:sp>
    </p:spTree>
    <p:extLst>
      <p:ext uri="{BB962C8B-B14F-4D97-AF65-F5344CB8AC3E}">
        <p14:creationId xmlns:p14="http://schemas.microsoft.com/office/powerpoint/2010/main" val="39309831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176" y="1317812"/>
            <a:ext cx="10972800" cy="493058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Allen, S. H., &amp; Yuen, A. T. (2014). The Politics of Peacekeeping: UN Security Council Oversight Across Peacekeeping </a:t>
            </a:r>
            <a:r>
              <a:rPr lang="en-US" dirty="0" smtClean="0"/>
              <a:t>	Missions</a:t>
            </a:r>
            <a:r>
              <a:rPr lang="en-US" dirty="0"/>
              <a:t>. </a:t>
            </a:r>
            <a:r>
              <a:rPr lang="en-US" i="1" dirty="0"/>
              <a:t>International Studies Quarterly, 58</a:t>
            </a:r>
            <a:r>
              <a:rPr lang="en-US" dirty="0"/>
              <a:t>(3), 621-632. </a:t>
            </a:r>
            <a:r>
              <a:rPr lang="en-US" dirty="0" smtClean="0"/>
              <a:t>doi:10.1111/isqu.12086</a:t>
            </a:r>
            <a:r>
              <a:rPr lang="en-US" dirty="0"/>
              <a:t> </a:t>
            </a:r>
          </a:p>
          <a:p>
            <a:r>
              <a:rPr lang="en-US" dirty="0" err="1"/>
              <a:t>Berdal</a:t>
            </a:r>
            <a:r>
              <a:rPr lang="en-US" dirty="0"/>
              <a:t>, M. (2005). The United Nations, Peacebuilding, and the Genocide in Rwanda. </a:t>
            </a:r>
            <a:r>
              <a:rPr lang="en-US" i="1" dirty="0"/>
              <a:t>Global Governance, 11</a:t>
            </a:r>
            <a:r>
              <a:rPr lang="en-US" dirty="0"/>
              <a:t>(1), 115-130. </a:t>
            </a:r>
            <a:r>
              <a:rPr lang="en-US" dirty="0" smtClean="0"/>
              <a:t>	Retrieved </a:t>
            </a:r>
            <a:r>
              <a:rPr lang="en-US" dirty="0"/>
              <a:t>from http://search.proquest.com/docview/213733852?accountid=8289 </a:t>
            </a:r>
          </a:p>
          <a:p>
            <a:r>
              <a:rPr lang="en-US" dirty="0" err="1"/>
              <a:t>Blanchfield</a:t>
            </a:r>
            <a:r>
              <a:rPr lang="en-US" dirty="0"/>
              <a:t>, Luisa. (2015). United Nations Reform: Background and Issues for Congress. </a:t>
            </a:r>
            <a:r>
              <a:rPr lang="en-US" i="1" dirty="0"/>
              <a:t>Congressional Research Service</a:t>
            </a:r>
            <a:r>
              <a:rPr lang="en-US" dirty="0"/>
              <a:t>. </a:t>
            </a:r>
            <a:r>
              <a:rPr lang="en-US" dirty="0" smtClean="0"/>
              <a:t>	Retrieved </a:t>
            </a:r>
            <a:r>
              <a:rPr lang="en-US" dirty="0"/>
              <a:t>November 22, 2016 from https://</a:t>
            </a:r>
            <a:r>
              <a:rPr lang="en-US" dirty="0" smtClean="0"/>
              <a:t>fas.org/sgp/crs/row/RL33848.pdf</a:t>
            </a:r>
            <a:endParaRPr lang="en-US" dirty="0"/>
          </a:p>
          <a:p>
            <a:r>
              <a:rPr lang="en-US" dirty="0"/>
              <a:t>Browne, Marjorie. (2010). United Nations Peacekeeping: Issues for Congress. In E.R. </a:t>
            </a:r>
            <a:r>
              <a:rPr lang="en-US" dirty="0" err="1"/>
              <a:t>Isely</a:t>
            </a:r>
            <a:r>
              <a:rPr lang="en-US" dirty="0"/>
              <a:t> (Ed), </a:t>
            </a:r>
            <a:r>
              <a:rPr lang="en-US" i="1" dirty="0"/>
              <a:t>Global political studies: </a:t>
            </a:r>
            <a:r>
              <a:rPr lang="en-US" i="1" dirty="0" smtClean="0"/>
              <a:t>	United </a:t>
            </a:r>
            <a:r>
              <a:rPr lang="en-US" i="1" dirty="0"/>
              <a:t>nations peacekeeping in the 21st century</a:t>
            </a:r>
            <a:r>
              <a:rPr lang="en-US" dirty="0"/>
              <a:t> Nova Science Publishers, Inc.  </a:t>
            </a:r>
          </a:p>
          <a:p>
            <a:r>
              <a:rPr lang="en-US" dirty="0"/>
              <a:t>Butler, Richard (2012).  </a:t>
            </a:r>
            <a:r>
              <a:rPr lang="en-US" i="1" dirty="0"/>
              <a:t>Reform of the United Nations Security Council</a:t>
            </a:r>
            <a:r>
              <a:rPr lang="en-US" dirty="0"/>
              <a:t>. In 1 Penn. St. J.L. &amp; Int'l </a:t>
            </a:r>
            <a:r>
              <a:rPr lang="en-US" dirty="0" err="1"/>
              <a:t>Aff</a:t>
            </a:r>
            <a:r>
              <a:rPr lang="en-US" dirty="0"/>
              <a:t>. 23. Retrieved November </a:t>
            </a:r>
            <a:r>
              <a:rPr lang="en-US" dirty="0" smtClean="0"/>
              <a:t>	19</a:t>
            </a:r>
            <a:r>
              <a:rPr lang="en-US" dirty="0"/>
              <a:t>, 2016 from http://</a:t>
            </a:r>
            <a:r>
              <a:rPr lang="en-US" dirty="0" smtClean="0"/>
              <a:t>elibrary.law.psu.edu/jlia/vol1/iss1/2</a:t>
            </a:r>
            <a:endParaRPr lang="en-US" dirty="0"/>
          </a:p>
          <a:p>
            <a:r>
              <a:rPr lang="en-US" dirty="0" err="1"/>
              <a:t>Charron</a:t>
            </a:r>
            <a:r>
              <a:rPr lang="en-US" dirty="0"/>
              <a:t>, A. E. (2009). </a:t>
            </a:r>
            <a:r>
              <a:rPr lang="en-US" i="1" dirty="0"/>
              <a:t>United Nations Sanctions in Four Conflict Types </a:t>
            </a:r>
            <a:r>
              <a:rPr lang="en-US" dirty="0"/>
              <a:t>(Order No. NR52309). Available from ProQuest </a:t>
            </a:r>
            <a:r>
              <a:rPr lang="en-US" dirty="0" smtClean="0"/>
              <a:t>	Central</a:t>
            </a:r>
            <a:r>
              <a:rPr lang="en-US" dirty="0"/>
              <a:t>. (305137569). Retrieved from http://search.proquest.com/docview/305137569?accountid=8289</a:t>
            </a:r>
          </a:p>
          <a:p>
            <a:r>
              <a:rPr lang="en-US" dirty="0" err="1"/>
              <a:t>Christoff</a:t>
            </a:r>
            <a:r>
              <a:rPr lang="en-US" dirty="0"/>
              <a:t>, Joseph. (2010). United Nations Peacekeeping: Challenges Obtaining Needed Resources Could Limit Further </a:t>
            </a:r>
            <a:r>
              <a:rPr lang="en-US" dirty="0" smtClean="0"/>
              <a:t>	Large </a:t>
            </a:r>
            <a:r>
              <a:rPr lang="en-US" dirty="0"/>
              <a:t>Deployments and Should be Addressed in U.S. Reports to Congress. In E.R. </a:t>
            </a:r>
            <a:r>
              <a:rPr lang="en-US" dirty="0" err="1"/>
              <a:t>Isely</a:t>
            </a:r>
            <a:r>
              <a:rPr lang="en-US" dirty="0"/>
              <a:t> (Ed), </a:t>
            </a:r>
            <a:r>
              <a:rPr lang="en-US" i="1" dirty="0"/>
              <a:t>Global political studies: </a:t>
            </a:r>
            <a:r>
              <a:rPr lang="en-US" i="1" dirty="0" smtClean="0"/>
              <a:t>	United </a:t>
            </a:r>
            <a:r>
              <a:rPr lang="en-US" i="1" dirty="0"/>
              <a:t>nations peacekeeping in the 21st century</a:t>
            </a:r>
            <a:r>
              <a:rPr lang="en-US" dirty="0"/>
              <a:t> Nova Science Publishers, Inc.</a:t>
            </a:r>
          </a:p>
          <a:p>
            <a:r>
              <a:rPr lang="en-GB" dirty="0"/>
              <a:t>Daws, S. (1999). The origins and development of UN electoral groups. In R. Thakur (Ed.), </a:t>
            </a:r>
            <a:r>
              <a:rPr lang="en-GB" i="1" dirty="0"/>
              <a:t>What is equitable geographic </a:t>
            </a:r>
            <a:r>
              <a:rPr lang="en-GB" i="1" dirty="0" smtClean="0"/>
              <a:t>	representation </a:t>
            </a:r>
            <a:r>
              <a:rPr lang="en-GB" i="1" dirty="0"/>
              <a:t>in the 21st century?</a:t>
            </a:r>
            <a:r>
              <a:rPr lang="en-GB" dirty="0"/>
              <a:t> (pp. 11–29). Tokyo: United Nations University.</a:t>
            </a:r>
            <a:endParaRPr lang="en-US" dirty="0"/>
          </a:p>
          <a:p>
            <a:r>
              <a:rPr lang="en-US" dirty="0"/>
              <a:t>Dorn, A. W. (2014). Electronic Eyes on the Green Line: Surveillance by the United Nations Peacekeeping Force in Cyprus. </a:t>
            </a:r>
            <a:r>
              <a:rPr lang="en-US" dirty="0" smtClean="0"/>
              <a:t>	</a:t>
            </a:r>
            <a:r>
              <a:rPr lang="en-US" i="1" dirty="0" smtClean="0"/>
              <a:t>Intelligence </a:t>
            </a:r>
            <a:r>
              <a:rPr lang="en-US" i="1" dirty="0"/>
              <a:t>and National Security, 29</a:t>
            </a:r>
            <a:r>
              <a:rPr lang="en-US" dirty="0"/>
              <a:t>(2), 184-207. doi:10.1080/02684527.2013.834216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446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91988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048" y="1344706"/>
            <a:ext cx="10475258" cy="5271247"/>
          </a:xfrm>
        </p:spPr>
        <p:txBody>
          <a:bodyPr>
            <a:normAutofit fontScale="62500" lnSpcReduction="20000"/>
          </a:bodyPr>
          <a:lstStyle/>
          <a:p>
            <a:r>
              <a:rPr lang="en-US" sz="2200" dirty="0" err="1"/>
              <a:t>Echebiri</a:t>
            </a:r>
            <a:r>
              <a:rPr lang="en-US" sz="2200" dirty="0"/>
              <a:t>, V. C. (2015). The factors affecting </a:t>
            </a:r>
            <a:r>
              <a:rPr lang="en-US" sz="2200" dirty="0" err="1"/>
              <a:t>nigeria's</a:t>
            </a:r>
            <a:r>
              <a:rPr lang="en-US" sz="2200" dirty="0"/>
              <a:t> success toward implementation of global public health </a:t>
            </a:r>
            <a:r>
              <a:rPr lang="en-US" sz="2200" dirty="0" smtClean="0"/>
              <a:t>	priorities</a:t>
            </a:r>
            <a:r>
              <a:rPr lang="en-US" sz="2200" dirty="0"/>
              <a:t>.</a:t>
            </a:r>
            <a:r>
              <a:rPr lang="en-US" sz="2200" i="1" dirty="0"/>
              <a:t> Global </a:t>
            </a:r>
            <a:r>
              <a:rPr lang="en-US" sz="2200" i="1" dirty="0" smtClean="0"/>
              <a:t>Health </a:t>
            </a:r>
            <a:r>
              <a:rPr lang="en-US" sz="2200" i="1" dirty="0"/>
              <a:t>Promotion, 22</a:t>
            </a:r>
            <a:r>
              <a:rPr lang="en-US" sz="2200" dirty="0"/>
              <a:t>(2), 75-80,90,110. Retrieved from </a:t>
            </a:r>
            <a:r>
              <a:rPr lang="en-US" sz="2200" dirty="0" smtClean="0"/>
              <a:t>	http</a:t>
            </a:r>
            <a:r>
              <a:rPr lang="en-US" sz="2200" dirty="0"/>
              <a:t>://</a:t>
            </a:r>
            <a:r>
              <a:rPr lang="en-US" sz="2200" dirty="0" smtClean="0"/>
              <a:t>search.proquest.com.ezproxy1.apus.edu/docview/1688467593?accountid=8289</a:t>
            </a:r>
            <a:endParaRPr lang="en-US" sz="2200" dirty="0"/>
          </a:p>
          <a:p>
            <a:r>
              <a:rPr lang="en-US" sz="2200" dirty="0"/>
              <a:t>Green, Eric (2006). </a:t>
            </a:r>
            <a:r>
              <a:rPr lang="en-US" sz="2200" i="1" dirty="0"/>
              <a:t>United nations hails elections for </a:t>
            </a:r>
            <a:r>
              <a:rPr lang="en-US" sz="2200" i="1" dirty="0" err="1"/>
              <a:t>haiti's</a:t>
            </a:r>
            <a:r>
              <a:rPr lang="en-US" sz="2200" i="1" dirty="0"/>
              <a:t> parliament.</a:t>
            </a:r>
            <a:r>
              <a:rPr lang="en-US" sz="2200" dirty="0"/>
              <a:t> (). Lanham: Federal Information &amp; News </a:t>
            </a:r>
            <a:r>
              <a:rPr lang="en-US" sz="2200" dirty="0" smtClean="0"/>
              <a:t>	Dispatch</a:t>
            </a:r>
            <a:r>
              <a:rPr lang="en-US" sz="2200" dirty="0"/>
              <a:t>, Inc. </a:t>
            </a:r>
            <a:r>
              <a:rPr lang="en-US" sz="2200" dirty="0" smtClean="0"/>
              <a:t>Retrieved </a:t>
            </a:r>
            <a:r>
              <a:rPr lang="en-US" sz="2200" dirty="0"/>
              <a:t>from </a:t>
            </a:r>
            <a:r>
              <a:rPr lang="en-US" sz="2200" dirty="0" smtClean="0"/>
              <a:t>	http</a:t>
            </a:r>
            <a:r>
              <a:rPr lang="en-US" sz="2200" dirty="0"/>
              <a:t>://</a:t>
            </a:r>
            <a:r>
              <a:rPr lang="en-US" sz="2200" dirty="0" smtClean="0"/>
              <a:t>search.proquest.com.ezproxy2.apus.edu/docview/190007213?accountid=8289</a:t>
            </a:r>
            <a:endParaRPr lang="en-US" sz="2200" dirty="0"/>
          </a:p>
          <a:p>
            <a:r>
              <a:rPr lang="en-US" sz="2200" dirty="0"/>
              <a:t>Greenfield, Daniel. (2011). 10 Reasons to Abolish the UN. [Kindle Edition]. Sherman Oaks, </a:t>
            </a:r>
            <a:r>
              <a:rPr lang="en-US" sz="2200" dirty="0" smtClean="0"/>
              <a:t>CA</a:t>
            </a:r>
            <a:r>
              <a:rPr lang="en-US" sz="2200" dirty="0"/>
              <a:t>: The David Horowitz </a:t>
            </a:r>
            <a:r>
              <a:rPr lang="en-US" sz="2200" dirty="0" smtClean="0"/>
              <a:t>	Freedom Center.</a:t>
            </a:r>
            <a:endParaRPr lang="en-US" sz="2200" dirty="0"/>
          </a:p>
          <a:p>
            <a:r>
              <a:rPr lang="en-US" sz="2200" dirty="0"/>
              <a:t>General Assembly of the United Nations. (2016). Functions and Powers of the General Assembly. United Nations. </a:t>
            </a:r>
            <a:r>
              <a:rPr lang="en-US" sz="2200" dirty="0" smtClean="0"/>
              <a:t>	Retrieved November</a:t>
            </a:r>
            <a:r>
              <a:rPr lang="en-US" sz="2200" dirty="0"/>
              <a:t>, 13, 2016 from http://www.un.org/en/ga/about/background.shtml</a:t>
            </a:r>
          </a:p>
          <a:p>
            <a:r>
              <a:rPr lang="en-US" sz="2200" dirty="0" err="1"/>
              <a:t>Harengel</a:t>
            </a:r>
            <a:r>
              <a:rPr lang="en-US" sz="2200" dirty="0"/>
              <a:t>, P., &amp; </a:t>
            </a:r>
            <a:r>
              <a:rPr lang="en-US" sz="2200" dirty="0" err="1"/>
              <a:t>Gbadamosi</a:t>
            </a:r>
            <a:r>
              <a:rPr lang="en-US" sz="2200" dirty="0"/>
              <a:t>, A. (2014). 'Launching' a New Nation: The Unfolding Brand of South Sudan. </a:t>
            </a:r>
            <a:r>
              <a:rPr lang="en-US" sz="2200" i="1" dirty="0"/>
              <a:t>Place </a:t>
            </a:r>
            <a:r>
              <a:rPr lang="en-US" sz="2200" i="1" dirty="0" smtClean="0"/>
              <a:t>	Branding </a:t>
            </a:r>
            <a:r>
              <a:rPr lang="en-US" sz="2200" i="1" dirty="0"/>
              <a:t>and </a:t>
            </a:r>
            <a:r>
              <a:rPr lang="en-US" sz="2200" i="1" dirty="0" smtClean="0"/>
              <a:t>Public </a:t>
            </a:r>
            <a:r>
              <a:rPr lang="en-US" sz="2200" i="1" dirty="0"/>
              <a:t>Diplomacy, 10</a:t>
            </a:r>
            <a:r>
              <a:rPr lang="en-US" sz="2200" dirty="0"/>
              <a:t>(1), 35. doi:10.1057/pb.2013.12</a:t>
            </a:r>
          </a:p>
          <a:p>
            <a:r>
              <a:rPr lang="en-US" sz="2200" dirty="0"/>
              <a:t>Harmer, A., &amp; </a:t>
            </a:r>
            <a:r>
              <a:rPr lang="en-US" sz="2200" dirty="0" err="1"/>
              <a:t>Frith</a:t>
            </a:r>
            <a:r>
              <a:rPr lang="en-US" sz="2200" dirty="0"/>
              <a:t>, R. (2009). "Walking Together" Toward Independence? A Civil Society Perspective on the United </a:t>
            </a:r>
            <a:r>
              <a:rPr lang="en-US" sz="2200" dirty="0" smtClean="0"/>
              <a:t>	Nations Administration </a:t>
            </a:r>
            <a:r>
              <a:rPr lang="en-US" sz="2200" dirty="0"/>
              <a:t>in East Timor, 1999–2002. </a:t>
            </a:r>
            <a:r>
              <a:rPr lang="en-US" sz="2200" i="1" dirty="0"/>
              <a:t>Global Governance, 15</a:t>
            </a:r>
            <a:r>
              <a:rPr lang="en-US" sz="2200" dirty="0"/>
              <a:t>(2), 239-258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/>
              <a:t>Henig, R. (2010). </a:t>
            </a:r>
            <a:r>
              <a:rPr lang="en-US" sz="2200" i="1" dirty="0"/>
              <a:t>The league of nations : The makers of the modern world</a:t>
            </a:r>
            <a:r>
              <a:rPr lang="en-US" sz="2200" dirty="0"/>
              <a:t>. New York: </a:t>
            </a:r>
            <a:r>
              <a:rPr lang="en-US" sz="2200" dirty="0" err="1"/>
              <a:t>Haus</a:t>
            </a:r>
            <a:r>
              <a:rPr lang="en-US" sz="2200" dirty="0"/>
              <a:t> Publishing.</a:t>
            </a:r>
          </a:p>
          <a:p>
            <a:r>
              <a:rPr lang="en-US" sz="2200" dirty="0"/>
              <a:t>Hiatt, Anna. (2014). World leaders call for end of United Nations veto power. The Jerusalem Post. Retrieved </a:t>
            </a:r>
            <a:r>
              <a:rPr lang="en-US" sz="2200" dirty="0" smtClean="0"/>
              <a:t>	November </a:t>
            </a:r>
            <a:r>
              <a:rPr lang="en-US" sz="2200" dirty="0"/>
              <a:t>20, </a:t>
            </a:r>
            <a:r>
              <a:rPr lang="en-US" sz="2200" dirty="0" smtClean="0"/>
              <a:t>2016 </a:t>
            </a:r>
            <a:r>
              <a:rPr lang="en-US" sz="2200" dirty="0"/>
              <a:t>from http://</a:t>
            </a:r>
            <a:r>
              <a:rPr lang="en-US" sz="2200" dirty="0" smtClean="0"/>
              <a:t>www.jpost.com/International/World-leaders-call-for-end-of-United-Nations-veto-power-376443</a:t>
            </a:r>
            <a:endParaRPr lang="en-US" sz="2200" dirty="0"/>
          </a:p>
          <a:p>
            <a:r>
              <a:rPr lang="en-US" sz="2200" dirty="0"/>
              <a:t>Hirsch, </a:t>
            </a:r>
            <a:r>
              <a:rPr lang="en-US" sz="2200" dirty="0" err="1"/>
              <a:t>Afua</a:t>
            </a:r>
            <a:r>
              <a:rPr lang="en-US" sz="2200" dirty="0"/>
              <a:t>. (2010). System for appointing judges undermining international courts. </a:t>
            </a:r>
            <a:r>
              <a:rPr lang="en-US" sz="2200" i="1" dirty="0"/>
              <a:t>The Guardian</a:t>
            </a:r>
            <a:r>
              <a:rPr lang="en-US" sz="2200" dirty="0"/>
              <a:t>. Retrieved </a:t>
            </a:r>
            <a:r>
              <a:rPr lang="en-US" sz="2200" dirty="0" smtClean="0"/>
              <a:t>	November </a:t>
            </a:r>
            <a:r>
              <a:rPr lang="en-US" sz="2200" dirty="0"/>
              <a:t>22, </a:t>
            </a:r>
            <a:r>
              <a:rPr lang="en-US" sz="2200" dirty="0" smtClean="0"/>
              <a:t>2016 </a:t>
            </a:r>
            <a:r>
              <a:rPr lang="en-US" sz="2200" dirty="0"/>
              <a:t>from https://</a:t>
            </a:r>
            <a:r>
              <a:rPr lang="en-US" sz="2200" dirty="0" smtClean="0"/>
              <a:t>www.theguardian.com/law/2010/sep/08/law-international-court-justice-legal</a:t>
            </a:r>
            <a:endParaRPr lang="en-US" sz="2200" dirty="0"/>
          </a:p>
          <a:p>
            <a:r>
              <a:rPr lang="en-US" sz="2200" dirty="0"/>
              <a:t>Humphreys, G. (2009). Healing child soldiers.</a:t>
            </a:r>
            <a:r>
              <a:rPr lang="en-US" sz="2200" i="1" dirty="0"/>
              <a:t> World Health Organization. Bulletin of the World Health Organization, </a:t>
            </a:r>
            <a:r>
              <a:rPr lang="en-US" sz="2200" i="1" dirty="0" smtClean="0"/>
              <a:t>	87</a:t>
            </a:r>
            <a:r>
              <a:rPr lang="en-US" sz="2200" dirty="0" smtClean="0"/>
              <a:t>(5</a:t>
            </a:r>
            <a:r>
              <a:rPr lang="en-US" sz="2200" dirty="0"/>
              <a:t>), </a:t>
            </a:r>
            <a:r>
              <a:rPr lang="en-US" sz="2200" dirty="0" smtClean="0"/>
              <a:t>330-1</a:t>
            </a:r>
            <a:r>
              <a:rPr lang="en-US" sz="2200" dirty="0"/>
              <a:t>. Retrieved from http://search.proquest.com.ezproxy1.apus.edu/docview/229565551?accountid=8289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2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5435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2" y="1116106"/>
            <a:ext cx="11882718" cy="5741894"/>
          </a:xfrm>
        </p:spPr>
        <p:txBody>
          <a:bodyPr>
            <a:normAutofit fontScale="55000" lnSpcReduction="20000"/>
          </a:bodyPr>
          <a:lstStyle/>
          <a:p>
            <a:r>
              <a:rPr lang="en-US" sz="2500" dirty="0"/>
              <a:t>International Court of Justice. (2015). The Court. United Nations. Retrieved November 15, 2016 from http://</a:t>
            </a:r>
            <a:r>
              <a:rPr lang="en-US" sz="2500" dirty="0" smtClean="0"/>
              <a:t>www.icj-	cij.org/court/index.php?p1=1</a:t>
            </a:r>
            <a:endParaRPr lang="en-US" sz="2500" dirty="0"/>
          </a:p>
          <a:p>
            <a:r>
              <a:rPr lang="en-US" sz="2500" dirty="0"/>
              <a:t>International Court of Justice. (2016). Charter of the United Nations. Retrieved November 12, 2016 from http://</a:t>
            </a:r>
            <a:r>
              <a:rPr lang="en-US" sz="2500" dirty="0" smtClean="0"/>
              <a:t>www.icj-	cij.org/documents/index.php?p1=4&amp;p2=1</a:t>
            </a:r>
            <a:r>
              <a:rPr lang="en-US" sz="2500" dirty="0"/>
              <a:t>&amp;#Chapter1</a:t>
            </a:r>
          </a:p>
          <a:p>
            <a:r>
              <a:rPr lang="en-US" sz="2500" dirty="0" err="1"/>
              <a:t>Khemka</a:t>
            </a:r>
            <a:r>
              <a:rPr lang="en-US" sz="2500" dirty="0"/>
              <a:t>, Pious. (2016). Letter from the Committee Secretary. </a:t>
            </a:r>
            <a:r>
              <a:rPr lang="en-US" sz="2500" i="1" dirty="0" err="1"/>
              <a:t>Shishukunj</a:t>
            </a:r>
            <a:r>
              <a:rPr lang="en-US" sz="2500" i="1" dirty="0"/>
              <a:t> </a:t>
            </a:r>
            <a:r>
              <a:rPr lang="en-US" sz="2500" i="1" dirty="0" err="1"/>
              <a:t>Mun</a:t>
            </a:r>
            <a:r>
              <a:rPr lang="en-US" sz="2500" dirty="0"/>
              <a:t>. Retrieved November 24, 2016 from </a:t>
            </a:r>
            <a:r>
              <a:rPr lang="en-US" sz="2500" dirty="0" smtClean="0"/>
              <a:t>	http</a:t>
            </a:r>
            <a:r>
              <a:rPr lang="en-US" sz="2500" dirty="0"/>
              <a:t>://www.shishukunjmun.com/committees/sc/</a:t>
            </a:r>
          </a:p>
          <a:p>
            <a:r>
              <a:rPr lang="en-US" sz="2500" dirty="0" err="1"/>
              <a:t>Kjellman</a:t>
            </a:r>
            <a:r>
              <a:rPr lang="en-US" sz="2500" dirty="0"/>
              <a:t>, K. E., </a:t>
            </a:r>
            <a:r>
              <a:rPr lang="en-US" sz="2500" dirty="0" err="1"/>
              <a:t>Harpviken</a:t>
            </a:r>
            <a:r>
              <a:rPr lang="en-US" sz="2500" dirty="0"/>
              <a:t>, K. B., Millard, A. S., &amp; Strand, A. (2003). Acting as one? </a:t>
            </a:r>
            <a:r>
              <a:rPr lang="en-US" sz="2500" dirty="0" err="1"/>
              <a:t>co-ordinating</a:t>
            </a:r>
            <a:r>
              <a:rPr lang="en-US" sz="2500" dirty="0"/>
              <a:t> responses to the landmine problem. </a:t>
            </a:r>
            <a:r>
              <a:rPr lang="en-US" sz="2500" dirty="0" smtClean="0"/>
              <a:t>	</a:t>
            </a:r>
            <a:r>
              <a:rPr lang="en-US" sz="2500" i="1" dirty="0" smtClean="0"/>
              <a:t>Third </a:t>
            </a:r>
            <a:r>
              <a:rPr lang="en-US" sz="2500" i="1" dirty="0"/>
              <a:t>World Quarterly</a:t>
            </a:r>
            <a:r>
              <a:rPr lang="en-US" sz="2500" dirty="0"/>
              <a:t>, </a:t>
            </a:r>
            <a:r>
              <a:rPr lang="en-US" sz="2500" i="1" dirty="0"/>
              <a:t>24</a:t>
            </a:r>
            <a:r>
              <a:rPr lang="en-US" sz="2500" dirty="0"/>
              <a:t>(5), </a:t>
            </a:r>
            <a:r>
              <a:rPr lang="en-US" sz="2500" dirty="0" smtClean="0"/>
              <a:t>855-871</a:t>
            </a:r>
            <a:r>
              <a:rPr lang="en-US" sz="2500" dirty="0"/>
              <a:t>. doi:10.1080/0143659032000132894</a:t>
            </a:r>
          </a:p>
          <a:p>
            <a:r>
              <a:rPr lang="en-US" sz="2500" dirty="0"/>
              <a:t>Martens, Jens. (2006). The Reform of the UN Economic and Social Council: A Never Ending Story. </a:t>
            </a:r>
            <a:r>
              <a:rPr lang="en-US" sz="2500" i="1" dirty="0"/>
              <a:t>Global Policy Forum</a:t>
            </a:r>
            <a:r>
              <a:rPr lang="en-US" sz="2500" dirty="0"/>
              <a:t>. Retrieved </a:t>
            </a:r>
            <a:r>
              <a:rPr lang="en-US" sz="2500" dirty="0" smtClean="0"/>
              <a:t>	November </a:t>
            </a:r>
            <a:r>
              <a:rPr lang="en-US" sz="2500" dirty="0"/>
              <a:t>24, 2016 from </a:t>
            </a:r>
            <a:r>
              <a:rPr lang="en-US" sz="2500" dirty="0" smtClean="0"/>
              <a:t>https</a:t>
            </a:r>
            <a:r>
              <a:rPr lang="en-US" sz="2500" dirty="0"/>
              <a:t>://</a:t>
            </a:r>
            <a:r>
              <a:rPr lang="en-US" sz="2500" dirty="0" smtClean="0"/>
              <a:t>www.globalpolicy.org/component/content/article/222/47509.html</a:t>
            </a:r>
            <a:endParaRPr lang="en-US" sz="2500" dirty="0"/>
          </a:p>
          <a:p>
            <a:r>
              <a:rPr lang="en-US" sz="2500" dirty="0"/>
              <a:t>Mohamed, S. (2005). FROM KEEPING PEACE TO BUILDING PEACE: A PROPOSAL FOR A REVITALIZED UNITED NATIONS TRUSTEESHIP </a:t>
            </a:r>
            <a:r>
              <a:rPr lang="en-US" sz="2500" dirty="0" smtClean="0"/>
              <a:t>	COUNCIL</a:t>
            </a:r>
            <a:r>
              <a:rPr lang="en-US" sz="2500" dirty="0"/>
              <a:t>. </a:t>
            </a:r>
            <a:r>
              <a:rPr lang="en-US" sz="2500" i="1" dirty="0"/>
              <a:t>Columbia Law Review</a:t>
            </a:r>
            <a:r>
              <a:rPr lang="en-US" sz="2500" dirty="0"/>
              <a:t>, </a:t>
            </a:r>
            <a:r>
              <a:rPr lang="en-US" sz="2500" i="1" dirty="0" smtClean="0"/>
              <a:t>105</a:t>
            </a:r>
            <a:r>
              <a:rPr lang="en-US" sz="2500" dirty="0" smtClean="0"/>
              <a:t>(3</a:t>
            </a:r>
            <a:r>
              <a:rPr lang="en-US" sz="2500" dirty="0"/>
              <a:t>), 809-840.</a:t>
            </a:r>
          </a:p>
          <a:p>
            <a:r>
              <a:rPr lang="en-US" sz="2500" dirty="0"/>
              <a:t>Muller, Ragnar. (2015). United Nations. </a:t>
            </a:r>
            <a:r>
              <a:rPr lang="en-US" sz="2500" dirty="0" err="1"/>
              <a:t>Dadalos</a:t>
            </a:r>
            <a:r>
              <a:rPr lang="en-US" sz="2500" dirty="0"/>
              <a:t>. Retrieved November 13, 2016 from http://www.dadalos.org/uno_int </a:t>
            </a:r>
          </a:p>
          <a:p>
            <a:r>
              <a:rPr lang="en-US" sz="2500" dirty="0" err="1"/>
              <a:t>Nadin</a:t>
            </a:r>
            <a:r>
              <a:rPr lang="en-US" sz="2500" dirty="0"/>
              <a:t>, Peter. (2014). United Nations Security Council Reform. </a:t>
            </a:r>
            <a:r>
              <a:rPr lang="en-US" sz="2500" i="1" dirty="0"/>
              <a:t>United Nations University</a:t>
            </a:r>
            <a:r>
              <a:rPr lang="en-US" sz="2500" dirty="0"/>
              <a:t>. Retrieved November 20, 2016 from </a:t>
            </a:r>
            <a:r>
              <a:rPr lang="en-US" sz="2500" dirty="0" smtClean="0"/>
              <a:t>	http</a:t>
            </a:r>
            <a:r>
              <a:rPr lang="en-US" sz="2500" dirty="0"/>
              <a:t>://</a:t>
            </a:r>
            <a:r>
              <a:rPr lang="en-US" sz="2500" dirty="0" smtClean="0"/>
              <a:t>ourworld.unu.edu/en/united-	nations-security-council-reform</a:t>
            </a:r>
            <a:endParaRPr lang="en-US" sz="2500" dirty="0"/>
          </a:p>
          <a:p>
            <a:r>
              <a:rPr lang="en-US" sz="2500" dirty="0"/>
              <a:t>Parish, Matthew. (2016). How to Reform the United Nations. </a:t>
            </a:r>
            <a:r>
              <a:rPr lang="en-US" sz="2500" i="1" dirty="0"/>
              <a:t>Eurasia Review</a:t>
            </a:r>
            <a:r>
              <a:rPr lang="en-US" sz="2500" dirty="0"/>
              <a:t>. Retrieved December 16, 2016 from </a:t>
            </a:r>
            <a:r>
              <a:rPr lang="en-US" sz="2500" dirty="0" smtClean="0"/>
              <a:t>	http</a:t>
            </a:r>
            <a:r>
              <a:rPr lang="en-US" sz="2500" dirty="0"/>
              <a:t>://</a:t>
            </a:r>
            <a:r>
              <a:rPr lang="en-US" sz="2500" dirty="0" smtClean="0"/>
              <a:t>www.eurasiareview.com/17122016-how-to-reform-the-united-nations-oped/</a:t>
            </a:r>
            <a:endParaRPr lang="en-US" sz="2500" dirty="0"/>
          </a:p>
          <a:p>
            <a:r>
              <a:rPr lang="en-US" sz="2500" dirty="0"/>
              <a:t>Parker, Tom. (2003). The Ultimate Intervention: Revitalizing the UN Trusteeship Council for the 21</a:t>
            </a:r>
            <a:r>
              <a:rPr lang="en-US" sz="2500" baseline="30000" dirty="0"/>
              <a:t>st</a:t>
            </a:r>
            <a:r>
              <a:rPr lang="en-US" sz="2500" dirty="0"/>
              <a:t> Century. </a:t>
            </a:r>
            <a:r>
              <a:rPr lang="en-US" sz="2500" i="1" dirty="0"/>
              <a:t>Centre for European and </a:t>
            </a:r>
            <a:r>
              <a:rPr lang="en-US" sz="2500" i="1" dirty="0" smtClean="0"/>
              <a:t>	Asian </a:t>
            </a:r>
            <a:r>
              <a:rPr lang="en-US" sz="2500" i="1" dirty="0"/>
              <a:t>Studies at Norwegian </a:t>
            </a:r>
            <a:r>
              <a:rPr lang="en-US" sz="2500" i="1" dirty="0" smtClean="0"/>
              <a:t>	School </a:t>
            </a:r>
            <a:r>
              <a:rPr lang="en-US" sz="2500" i="1" dirty="0"/>
              <a:t>of Management. </a:t>
            </a:r>
            <a:r>
              <a:rPr lang="en-US" sz="2500" dirty="0"/>
              <a:t>Retrieved November 26, 2016 from http://</a:t>
            </a:r>
            <a:r>
              <a:rPr lang="en-US" sz="2500" dirty="0" smtClean="0"/>
              <a:t>www.bi.edu/cccFiles/CEAS-	Files/03-03The_Ultimate_Intervention.pdf</a:t>
            </a:r>
            <a:r>
              <a:rPr lang="en-US" sz="2500" i="1" dirty="0" smtClean="0"/>
              <a:t>  </a:t>
            </a:r>
            <a:endParaRPr lang="en-US" sz="2500" dirty="0"/>
          </a:p>
          <a:p>
            <a:r>
              <a:rPr lang="en-US" sz="2500" dirty="0"/>
              <a:t>Peace and Security Department. (2016). United Nations Peacekeeping Operations. United Nations Department of Public </a:t>
            </a:r>
            <a:r>
              <a:rPr lang="en-US" sz="2500" dirty="0" smtClean="0"/>
              <a:t>	Information</a:t>
            </a:r>
            <a:r>
              <a:rPr lang="en-US" sz="2500" dirty="0"/>
              <a:t>. Retrieved November 16, </a:t>
            </a:r>
            <a:r>
              <a:rPr lang="en-US" sz="2500" dirty="0" smtClean="0"/>
              <a:t>2016 </a:t>
            </a:r>
            <a:r>
              <a:rPr lang="en-US" sz="2500" dirty="0"/>
              <a:t>from http://www.un.org/en/peacekeeping/documents/bnote0716.pdf </a:t>
            </a:r>
          </a:p>
          <a:p>
            <a:r>
              <a:rPr lang="en-US" sz="2500" dirty="0" err="1"/>
              <a:t>Pushkina</a:t>
            </a:r>
            <a:r>
              <a:rPr lang="en-US" sz="2500" dirty="0"/>
              <a:t>, D., &amp; Maier, P. (2012). United Nations Peacekeeping in Timor-Leste. </a:t>
            </a:r>
            <a:r>
              <a:rPr lang="en-US" sz="2500" i="1" dirty="0"/>
              <a:t>Civil Wars, </a:t>
            </a:r>
            <a:r>
              <a:rPr lang="en-US" sz="2500" i="1" dirty="0" smtClean="0"/>
              <a:t>14</a:t>
            </a:r>
            <a:r>
              <a:rPr lang="en-US" sz="2500" dirty="0" smtClean="0"/>
              <a:t>(3</a:t>
            </a:r>
            <a:r>
              <a:rPr lang="en-US" sz="2500" dirty="0"/>
              <a:t>), 324. doi:10.1080/13698249.2012.706949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16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11306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18" y="1264024"/>
            <a:ext cx="10838329" cy="498437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Renwick, Danielle, &amp; Johnson, Toni. (2014). The World Health Organization. </a:t>
            </a:r>
            <a:r>
              <a:rPr lang="en-US" i="1" dirty="0"/>
              <a:t>Council on Foreign Relations</a:t>
            </a:r>
            <a:r>
              <a:rPr lang="en-US" dirty="0"/>
              <a:t>. Retrieved </a:t>
            </a:r>
            <a:r>
              <a:rPr lang="en-US" dirty="0" smtClean="0"/>
              <a:t>	November </a:t>
            </a:r>
            <a:r>
              <a:rPr lang="en-US" dirty="0"/>
              <a:t>12, 2016 from http://www.cfr.org/public-health-threats-and-pandemics/world-health-organization-/</a:t>
            </a:r>
            <a:r>
              <a:rPr lang="en-US" dirty="0" smtClean="0"/>
              <a:t>p20003</a:t>
            </a:r>
            <a:endParaRPr lang="en-US" dirty="0"/>
          </a:p>
          <a:p>
            <a:r>
              <a:rPr lang="en-US" dirty="0"/>
              <a:t>SAVIR, U. (2012). A New United 	Nations is Needed. </a:t>
            </a:r>
            <a:r>
              <a:rPr lang="en-US" i="1" dirty="0"/>
              <a:t>Jerusalem </a:t>
            </a:r>
            <a:r>
              <a:rPr lang="en-US" i="1" dirty="0" smtClean="0"/>
              <a:t>Post</a:t>
            </a:r>
            <a:endParaRPr lang="en-US" dirty="0"/>
          </a:p>
          <a:p>
            <a:r>
              <a:rPr lang="en-US" dirty="0"/>
              <a:t>Schaefer, Brett. (2012). U.S. Needs Financial Leverage to Hold Line on U.N. Budget. The </a:t>
            </a:r>
            <a:r>
              <a:rPr lang="en-US" i="1" dirty="0" err="1"/>
              <a:t>Hertigage</a:t>
            </a:r>
            <a:r>
              <a:rPr lang="en-US" i="1" dirty="0"/>
              <a:t> Foundation</a:t>
            </a:r>
            <a:r>
              <a:rPr lang="en-US" dirty="0"/>
              <a:t>.  Retrieved </a:t>
            </a:r>
            <a:r>
              <a:rPr lang="en-US" dirty="0" smtClean="0"/>
              <a:t>	November </a:t>
            </a:r>
            <a:r>
              <a:rPr lang="en-US" dirty="0"/>
              <a:t>10, 2016 from http://</a:t>
            </a:r>
            <a:r>
              <a:rPr lang="en-US" dirty="0" smtClean="0"/>
              <a:t>www.heritage.org/research/reports/2012/12/united-nations-budget-constraint-and-	the-us-financial-leverage </a:t>
            </a:r>
            <a:endParaRPr lang="en-US" dirty="0"/>
          </a:p>
          <a:p>
            <a:r>
              <a:rPr lang="en-US" dirty="0"/>
              <a:t>Sheeran, Josette. (2010). United Nations World Food </a:t>
            </a:r>
            <a:r>
              <a:rPr lang="en-US" dirty="0" err="1"/>
              <a:t>Programme</a:t>
            </a:r>
            <a:r>
              <a:rPr lang="en-US" dirty="0"/>
              <a:t>. </a:t>
            </a:r>
            <a:r>
              <a:rPr lang="en-US" i="1" dirty="0"/>
              <a:t>United Nations World Food </a:t>
            </a:r>
            <a:r>
              <a:rPr lang="en-US" i="1" dirty="0" err="1"/>
              <a:t>Programme</a:t>
            </a:r>
            <a:r>
              <a:rPr lang="en-US" dirty="0"/>
              <a:t>. Retrieved </a:t>
            </a:r>
            <a:r>
              <a:rPr lang="en-US" dirty="0" smtClean="0"/>
              <a:t>	November </a:t>
            </a:r>
            <a:r>
              <a:rPr lang="en-US" dirty="0"/>
              <a:t>18, 2016 from http://www.un.org/millenniumgoals/pdf/josette_sheeran_8mar2010.pdf</a:t>
            </a:r>
          </a:p>
          <a:p>
            <a:r>
              <a:rPr lang="en-US" dirty="0"/>
              <a:t>Seaman, K. (2014). </a:t>
            </a:r>
            <a:r>
              <a:rPr lang="en-US" i="1" dirty="0"/>
              <a:t>UN-tied Nations: The United Nations, Peacekeeping and Global Governance</a:t>
            </a:r>
            <a:r>
              <a:rPr lang="en-US" dirty="0"/>
              <a:t> (</a:t>
            </a:r>
            <a:r>
              <a:rPr lang="en-US" dirty="0" err="1"/>
              <a:t>Newition</a:t>
            </a:r>
            <a:r>
              <a:rPr lang="en-US" dirty="0"/>
              <a:t> ed.). GB: </a:t>
            </a:r>
            <a:r>
              <a:rPr lang="en-US" dirty="0" smtClean="0"/>
              <a:t>	</a:t>
            </a:r>
            <a:r>
              <a:rPr lang="en-US" dirty="0" err="1" smtClean="0"/>
              <a:t>Ashgate</a:t>
            </a:r>
            <a:r>
              <a:rPr lang="en-US" dirty="0" smtClean="0"/>
              <a:t> </a:t>
            </a:r>
            <a:r>
              <a:rPr lang="en-US" dirty="0"/>
              <a:t>Publishing Ltd.</a:t>
            </a:r>
          </a:p>
          <a:p>
            <a:r>
              <a:rPr lang="en-US" dirty="0"/>
              <a:t>Taylor, P &amp; Curtis, D. (2008). The United Nations. In </a:t>
            </a:r>
            <a:r>
              <a:rPr lang="en-US" dirty="0" err="1"/>
              <a:t>Baylis</a:t>
            </a:r>
            <a:r>
              <a:rPr lang="en-US" dirty="0"/>
              <a:t> &amp; Smith (Ed). The Globalization of World Politics 4</a:t>
            </a:r>
            <a:r>
              <a:rPr lang="en-US" baseline="30000" dirty="0"/>
              <a:t>th</a:t>
            </a:r>
            <a:r>
              <a:rPr lang="en-US" dirty="0"/>
              <a:t> Ed. (pp. </a:t>
            </a:r>
            <a:r>
              <a:rPr lang="en-US" dirty="0" smtClean="0"/>
              <a:t>312-	329</a:t>
            </a:r>
            <a:r>
              <a:rPr lang="en-US" dirty="0"/>
              <a:t>). Oxford: Oxford University Press.   </a:t>
            </a:r>
          </a:p>
          <a:p>
            <a:r>
              <a:rPr lang="en-US" dirty="0" err="1"/>
              <a:t>Tharoor</a:t>
            </a:r>
            <a:r>
              <a:rPr lang="en-US" dirty="0"/>
              <a:t>, Shashi. (2003). Why America Still Needs the United Nations. Foreign Affairs, 82(5)	retrieved October 16, 2016 </a:t>
            </a:r>
          </a:p>
          <a:p>
            <a:r>
              <a:rPr lang="en-US" dirty="0"/>
              <a:t>The United Nations Children’s Fund. (2003). Guide to the optional protocol on the involvement of children in armed </a:t>
            </a:r>
            <a:r>
              <a:rPr lang="en-US" dirty="0" smtClean="0"/>
              <a:t>	conflict</a:t>
            </a:r>
            <a:r>
              <a:rPr lang="en-US" dirty="0"/>
              <a:t>. Coalition To Stop The Use of Child Soldiers. Retrieved November 17, 2016 from </a:t>
            </a:r>
            <a:r>
              <a:rPr lang="en-US" dirty="0" smtClean="0"/>
              <a:t>	https</a:t>
            </a:r>
            <a:r>
              <a:rPr lang="en-US" dirty="0"/>
              <a:t>://www.unicef.org/sowc06/pdfs/option_protocol_conflict.pdf</a:t>
            </a:r>
          </a:p>
          <a:p>
            <a:r>
              <a:rPr lang="en-US" dirty="0"/>
              <a:t>Thompson, Alexander. (2011). Why Did Bush Bypass the UN in 2003? Unilateralism, Multilateralism and Presidential </a:t>
            </a:r>
            <a:r>
              <a:rPr lang="en-US" dirty="0" smtClean="0"/>
              <a:t>	Leadership</a:t>
            </a:r>
            <a:r>
              <a:rPr lang="en-US" dirty="0"/>
              <a:t>. White House Studies, 11(3). ISSN: 1535-4738. Retrieved November 10, 2016 from </a:t>
            </a:r>
            <a:r>
              <a:rPr lang="en-US" dirty="0" smtClean="0"/>
              <a:t>	http</a:t>
            </a:r>
            <a:r>
              <a:rPr lang="en-US" dirty="0"/>
              <a:t>://politicalscience.osu.edu/faculty/athompson/Thompson_WhiteHouseStudies_Proofs.pdf </a:t>
            </a:r>
          </a:p>
          <a:p>
            <a:r>
              <a:rPr lang="en-US" dirty="0"/>
              <a:t>Trusteeship Council. (2015). The Trusteeship Council. United Nations. Retrieved November 13, 2016 from </a:t>
            </a:r>
            <a:r>
              <a:rPr lang="en-US" dirty="0" smtClean="0"/>
              <a:t>	http</a:t>
            </a:r>
            <a:r>
              <a:rPr lang="en-US" dirty="0"/>
              <a:t>://www.un.org/en/sections/about-un/trusteeship-council/index.html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118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4753"/>
          </a:xfrm>
        </p:spPr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6" y="1640542"/>
            <a:ext cx="10367682" cy="4607858"/>
          </a:xfrm>
        </p:spPr>
        <p:txBody>
          <a:bodyPr>
            <a:normAutofit/>
          </a:bodyPr>
          <a:lstStyle/>
          <a:p>
            <a:r>
              <a:rPr lang="en-US" sz="1400" dirty="0"/>
              <a:t>United Nations. (2014). History of The United Nations. Retrieved November 8, 2016 </a:t>
            </a:r>
            <a:r>
              <a:rPr lang="en-US" sz="1400" dirty="0" smtClean="0"/>
              <a:t>	from 	http</a:t>
            </a:r>
            <a:r>
              <a:rPr lang="en-US" sz="1400" dirty="0"/>
              <a:t>://www.un.org/en/sections/history/history-united-nations/index.html</a:t>
            </a:r>
          </a:p>
          <a:p>
            <a:r>
              <a:rPr lang="en-US" sz="1400" dirty="0"/>
              <a:t>United Nations. (2015). Overview. Retrieved October 15, 2016 from </a:t>
            </a:r>
            <a:r>
              <a:rPr lang="en-US" sz="1400" dirty="0" smtClean="0"/>
              <a:t>http</a:t>
            </a:r>
            <a:r>
              <a:rPr lang="en-US" sz="1400" dirty="0"/>
              <a:t>://</a:t>
            </a:r>
            <a:r>
              <a:rPr lang="en-US" sz="1400" dirty="0" smtClean="0"/>
              <a:t>www.un.org/en/sections/about-	un/overview/index.html</a:t>
            </a:r>
            <a:endParaRPr lang="en-US" sz="1400" dirty="0"/>
          </a:p>
          <a:p>
            <a:r>
              <a:rPr lang="en-US" sz="1400" dirty="0"/>
              <a:t>United Nations Department of Public Information. (2007). The United Nations System. </a:t>
            </a:r>
            <a:r>
              <a:rPr lang="en-US" sz="1400" dirty="0" smtClean="0"/>
              <a:t>United </a:t>
            </a:r>
            <a:r>
              <a:rPr lang="en-US" sz="1400" dirty="0"/>
              <a:t>Nations. Retrieved </a:t>
            </a:r>
            <a:r>
              <a:rPr lang="en-US" sz="1400" dirty="0" smtClean="0"/>
              <a:t>	from </a:t>
            </a:r>
            <a:r>
              <a:rPr lang="en-US" sz="1400" dirty="0"/>
              <a:t>http://www.dadalos.org/uno_int/grundkurs_3.htm</a:t>
            </a:r>
          </a:p>
          <a:p>
            <a:r>
              <a:rPr lang="en-US" sz="1400" dirty="0"/>
              <a:t>United Nations Peacekeeping Operations. (2015). Fact Sheet. Retrieved November </a:t>
            </a:r>
            <a:r>
              <a:rPr lang="en-US" sz="1400" dirty="0" smtClean="0"/>
              <a:t>10</a:t>
            </a:r>
            <a:r>
              <a:rPr lang="en-US" sz="1400" dirty="0"/>
              <a:t>, 2016 from </a:t>
            </a:r>
            <a:r>
              <a:rPr lang="en-US" sz="1400" dirty="0" smtClean="0"/>
              <a:t>	http</a:t>
            </a:r>
            <a:r>
              <a:rPr lang="en-US" sz="1400" dirty="0"/>
              <a:t>://www.un.org/en/peacekeeping/documents/bnote0915.pdf</a:t>
            </a:r>
          </a:p>
          <a:p>
            <a:r>
              <a:rPr lang="en-US" sz="1400" dirty="0"/>
              <a:t>United Nations Peacekeeping. (2016). Department of Peacekeeping Operations. </a:t>
            </a:r>
            <a:r>
              <a:rPr lang="en-US" sz="1400" dirty="0" smtClean="0"/>
              <a:t>United </a:t>
            </a:r>
            <a:r>
              <a:rPr lang="en-US" sz="1400" dirty="0"/>
              <a:t>Nations. Retrieved </a:t>
            </a:r>
            <a:r>
              <a:rPr lang="en-US" sz="1400" dirty="0" smtClean="0"/>
              <a:t>	November </a:t>
            </a:r>
            <a:r>
              <a:rPr lang="en-US" sz="1400" dirty="0"/>
              <a:t>15, 2016 from </a:t>
            </a:r>
            <a:r>
              <a:rPr lang="en-US" sz="1400" dirty="0" smtClean="0"/>
              <a:t>http</a:t>
            </a:r>
            <a:r>
              <a:rPr lang="en-US" sz="1400" dirty="0"/>
              <a:t>://www.un.org/en/peacekeeping/about/dpko/</a:t>
            </a:r>
          </a:p>
          <a:p>
            <a:r>
              <a:rPr lang="en-US" sz="1400" dirty="0"/>
              <a:t>United Nations Security Council. (2015). The Security Council. Retrieved November </a:t>
            </a:r>
            <a:r>
              <a:rPr lang="en-US" sz="1400" dirty="0" smtClean="0"/>
              <a:t>14</a:t>
            </a:r>
            <a:r>
              <a:rPr lang="en-US" sz="1400" dirty="0"/>
              <a:t>, 2016 from </a:t>
            </a:r>
            <a:r>
              <a:rPr lang="en-US" sz="1400" dirty="0" smtClean="0"/>
              <a:t>	http</a:t>
            </a:r>
            <a:r>
              <a:rPr lang="en-US" sz="1400" dirty="0"/>
              <a:t>://www.un.org/en/sc/ </a:t>
            </a:r>
          </a:p>
          <a:p>
            <a:r>
              <a:rPr lang="en-US" sz="1400" dirty="0"/>
              <a:t>United Nations Security Council. (2016). Functions and Powers. Retrieved November </a:t>
            </a:r>
            <a:r>
              <a:rPr lang="en-US" sz="1400" dirty="0" smtClean="0"/>
              <a:t>14</a:t>
            </a:r>
            <a:r>
              <a:rPr lang="en-US" sz="1400" dirty="0"/>
              <a:t>, 2016 from </a:t>
            </a:r>
            <a:r>
              <a:rPr lang="en-US" sz="1400" dirty="0" smtClean="0"/>
              <a:t>	http</a:t>
            </a:r>
            <a:r>
              <a:rPr lang="en-US" sz="1400" dirty="0"/>
              <a:t>://</a:t>
            </a:r>
            <a:r>
              <a:rPr lang="en-US" sz="1400" dirty="0" smtClean="0"/>
              <a:t>www.un.org/en/sc/about/functions.shtml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3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the United Nations?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799" y="1949887"/>
            <a:ext cx="8946541" cy="4195481"/>
          </a:xfrm>
        </p:spPr>
        <p:txBody>
          <a:bodyPr/>
          <a:lstStyle/>
          <a:p>
            <a:r>
              <a:rPr lang="en-US" sz="2400" dirty="0" smtClean="0"/>
              <a:t>An International Organization</a:t>
            </a:r>
          </a:p>
          <a:p>
            <a:r>
              <a:rPr lang="en-US" sz="2400" dirty="0" smtClean="0"/>
              <a:t>Created in the year 1945</a:t>
            </a:r>
          </a:p>
          <a:p>
            <a:r>
              <a:rPr lang="en-US" sz="2400" dirty="0" smtClean="0"/>
              <a:t>Created as a result of WWII when 26 countries came together to combat the Axis of Evil.</a:t>
            </a:r>
          </a:p>
          <a:p>
            <a:r>
              <a:rPr lang="en-US" sz="2400" dirty="0" smtClean="0"/>
              <a:t>Today has 193 member countries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11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United Nations?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ade up of 6 main bodies</a:t>
            </a:r>
          </a:p>
          <a:p>
            <a:pPr lvl="1"/>
            <a:r>
              <a:rPr lang="en-US" sz="2000" dirty="0" smtClean="0"/>
              <a:t>These bodies are known as the organs of the United Nations:</a:t>
            </a:r>
          </a:p>
          <a:p>
            <a:pPr lvl="2"/>
            <a:r>
              <a:rPr lang="en-US" sz="1800" dirty="0" smtClean="0"/>
              <a:t>General Assembly</a:t>
            </a:r>
          </a:p>
          <a:p>
            <a:pPr lvl="2"/>
            <a:r>
              <a:rPr lang="en-US" sz="1800" dirty="0" smtClean="0"/>
              <a:t>Secretariat</a:t>
            </a:r>
          </a:p>
          <a:p>
            <a:pPr lvl="2"/>
            <a:r>
              <a:rPr lang="en-US" sz="1800" dirty="0" smtClean="0"/>
              <a:t>Security Council</a:t>
            </a:r>
          </a:p>
          <a:p>
            <a:pPr lvl="2"/>
            <a:r>
              <a:rPr lang="en-US" sz="1800" dirty="0" smtClean="0"/>
              <a:t>Economic and Social Council</a:t>
            </a:r>
          </a:p>
          <a:p>
            <a:pPr lvl="2"/>
            <a:r>
              <a:rPr lang="en-US" sz="1800" dirty="0" smtClean="0"/>
              <a:t>Trusteeship Council</a:t>
            </a:r>
          </a:p>
          <a:p>
            <a:pPr lvl="2"/>
            <a:r>
              <a:rPr lang="en-US" sz="1800" dirty="0" smtClean="0"/>
              <a:t>International Court of Justice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48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United Nations – </a:t>
            </a:r>
            <a:br>
              <a:rPr lang="en-US" dirty="0"/>
            </a:br>
            <a:r>
              <a:rPr lang="en-US" dirty="0" smtClean="0"/>
              <a:t>Security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2100" y="2052918"/>
            <a:ext cx="9830851" cy="4244851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omposed of 15 members</a:t>
            </a:r>
          </a:p>
          <a:p>
            <a:r>
              <a:rPr lang="en-US" dirty="0" smtClean="0"/>
              <a:t>5 of those are permanent members</a:t>
            </a:r>
          </a:p>
          <a:p>
            <a:pPr lvl="1"/>
            <a:r>
              <a:rPr lang="en-US" dirty="0"/>
              <a:t>They are: China, France, Great Britain, Russia, and </a:t>
            </a:r>
            <a:r>
              <a:rPr lang="en-US" dirty="0" smtClean="0"/>
              <a:t>USA</a:t>
            </a:r>
          </a:p>
          <a:p>
            <a:pPr lvl="2"/>
            <a:r>
              <a:rPr lang="en-US" dirty="0" smtClean="0"/>
              <a:t>Can’t be kicked off of organ</a:t>
            </a:r>
          </a:p>
          <a:p>
            <a:pPr lvl="2"/>
            <a:r>
              <a:rPr lang="en-US" dirty="0" smtClean="0"/>
              <a:t>These 5 have a veto power  </a:t>
            </a:r>
          </a:p>
          <a:p>
            <a:r>
              <a:rPr lang="en-US" dirty="0" smtClean="0"/>
              <a:t>Other 10 members are voted to the organ every 2 years via General Assembly.  </a:t>
            </a:r>
          </a:p>
          <a:p>
            <a:r>
              <a:rPr lang="en-US" dirty="0" smtClean="0"/>
              <a:t>The job of Security Council is to maintain world peace and international security.</a:t>
            </a:r>
          </a:p>
          <a:p>
            <a:r>
              <a:rPr lang="en-US" dirty="0" smtClean="0"/>
              <a:t>Can impose sanctions against countries to try and force them to follow directions or for not following international law.  </a:t>
            </a:r>
          </a:p>
        </p:txBody>
      </p:sp>
    </p:spTree>
    <p:extLst>
      <p:ext uri="{BB962C8B-B14F-4D97-AF65-F5344CB8AC3E}">
        <p14:creationId xmlns:p14="http://schemas.microsoft.com/office/powerpoint/2010/main" val="197419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United Nations – </a:t>
            </a:r>
            <a:br>
              <a:rPr lang="en-US" dirty="0"/>
            </a:br>
            <a:r>
              <a:rPr lang="en-US" dirty="0"/>
              <a:t>Secretariat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284" y="2130191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omposed </a:t>
            </a:r>
            <a:r>
              <a:rPr lang="en-US" dirty="0"/>
              <a:t>of 17 different departments that serve many different purposes.  </a:t>
            </a:r>
            <a:endParaRPr lang="en-US" dirty="0" smtClean="0"/>
          </a:p>
          <a:p>
            <a:r>
              <a:rPr lang="en-US" dirty="0" smtClean="0"/>
              <a:t>This organ is considered the staff of the United Nations.</a:t>
            </a:r>
          </a:p>
          <a:p>
            <a:pPr lvl="1"/>
            <a:r>
              <a:rPr lang="en-US" dirty="0" smtClean="0"/>
              <a:t>Includes the Secretary General</a:t>
            </a:r>
          </a:p>
          <a:p>
            <a:pPr lvl="2"/>
            <a:r>
              <a:rPr lang="en-US" dirty="0" smtClean="0"/>
              <a:t>Elected by General Assembly</a:t>
            </a:r>
          </a:p>
          <a:p>
            <a:pPr lvl="2"/>
            <a:r>
              <a:rPr lang="en-US" dirty="0" smtClean="0"/>
              <a:t>Acts as the Chief Executive Office and ensures organization runs smoothly</a:t>
            </a:r>
          </a:p>
          <a:p>
            <a:pPr lvl="1"/>
            <a:r>
              <a:rPr lang="en-US" dirty="0" smtClean="0"/>
              <a:t>Employs tens of thousands of staff members for the many different departments that make up this organ.  </a:t>
            </a:r>
          </a:p>
        </p:txBody>
      </p:sp>
    </p:spTree>
    <p:extLst>
      <p:ext uri="{BB962C8B-B14F-4D97-AF65-F5344CB8AC3E}">
        <p14:creationId xmlns:p14="http://schemas.microsoft.com/office/powerpoint/2010/main" val="352386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United Nations – </a:t>
            </a:r>
            <a:br>
              <a:rPr lang="en-US" dirty="0" smtClean="0"/>
            </a:br>
            <a:r>
              <a:rPr lang="en-US" dirty="0" smtClean="0"/>
              <a:t>General </a:t>
            </a:r>
            <a:r>
              <a:rPr lang="en-US" dirty="0"/>
              <a:t>Assembly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161150" cy="4195481"/>
          </a:xfrm>
        </p:spPr>
        <p:txBody>
          <a:bodyPr/>
          <a:lstStyle/>
          <a:p>
            <a:r>
              <a:rPr lang="en-US" dirty="0" smtClean="0"/>
              <a:t>This is organ that every member of organization is a part of.</a:t>
            </a:r>
          </a:p>
          <a:p>
            <a:pPr lvl="1"/>
            <a:r>
              <a:rPr lang="en-US" dirty="0" smtClean="0"/>
              <a:t>Currently 193 members of UN with someone representing each country    </a:t>
            </a:r>
          </a:p>
          <a:p>
            <a:r>
              <a:rPr lang="en-US" dirty="0" smtClean="0"/>
              <a:t>Allows very member of UN to voice their opinions, thoughts, and concerns within the organization.  </a:t>
            </a:r>
          </a:p>
          <a:p>
            <a:r>
              <a:rPr lang="en-US" dirty="0" smtClean="0"/>
              <a:t>Responsibilities include:</a:t>
            </a:r>
          </a:p>
          <a:p>
            <a:pPr lvl="1"/>
            <a:r>
              <a:rPr lang="en-US" dirty="0" smtClean="0"/>
              <a:t>peace </a:t>
            </a:r>
          </a:p>
          <a:p>
            <a:pPr lvl="1"/>
            <a:r>
              <a:rPr lang="en-US" dirty="0" smtClean="0"/>
              <a:t>security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members </a:t>
            </a:r>
            <a:r>
              <a:rPr lang="en-US" dirty="0" smtClean="0"/>
              <a:t>joining</a:t>
            </a:r>
          </a:p>
          <a:p>
            <a:pPr lvl="1"/>
            <a:r>
              <a:rPr lang="en-US" dirty="0" smtClean="0"/>
              <a:t>budgeting </a:t>
            </a:r>
            <a:r>
              <a:rPr lang="en-US" dirty="0"/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189199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United Nations – </a:t>
            </a:r>
            <a:br>
              <a:rPr lang="en-US" dirty="0"/>
            </a:br>
            <a:r>
              <a:rPr lang="en-US" dirty="0" smtClean="0"/>
              <a:t>Economic and Social Council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1" y="2052918"/>
            <a:ext cx="9199788" cy="4231972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nvolved </a:t>
            </a:r>
            <a:r>
              <a:rPr lang="en-US" dirty="0"/>
              <a:t>in issues such </a:t>
            </a:r>
            <a:r>
              <a:rPr lang="en-US" dirty="0" smtClean="0"/>
              <a:t>as: </a:t>
            </a:r>
          </a:p>
          <a:p>
            <a:pPr lvl="1"/>
            <a:r>
              <a:rPr lang="en-US" dirty="0" smtClean="0"/>
              <a:t>economic </a:t>
            </a:r>
          </a:p>
          <a:p>
            <a:pPr lvl="1"/>
            <a:r>
              <a:rPr lang="en-US" dirty="0" smtClean="0"/>
              <a:t>social </a:t>
            </a:r>
          </a:p>
          <a:p>
            <a:pPr lvl="1"/>
            <a:r>
              <a:rPr lang="en-US" dirty="0" smtClean="0"/>
              <a:t>educational </a:t>
            </a:r>
          </a:p>
          <a:p>
            <a:pPr lvl="1"/>
            <a:r>
              <a:rPr lang="en-US" dirty="0" smtClean="0"/>
              <a:t>environmental issues </a:t>
            </a:r>
          </a:p>
          <a:p>
            <a:pPr lvl="1"/>
            <a:r>
              <a:rPr lang="en-US" dirty="0" smtClean="0"/>
              <a:t>health</a:t>
            </a:r>
            <a:r>
              <a:rPr lang="en-US" dirty="0"/>
              <a:t>, and other areas that are related </a:t>
            </a:r>
            <a:endParaRPr lang="en-US" dirty="0" smtClean="0"/>
          </a:p>
          <a:p>
            <a:r>
              <a:rPr lang="en-US" dirty="0" smtClean="0"/>
              <a:t>Made up of 54 members</a:t>
            </a:r>
          </a:p>
          <a:p>
            <a:r>
              <a:rPr lang="en-US" dirty="0" smtClean="0"/>
              <a:t>Power is limited in which everything recommends has to go before the General Assembly.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11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693</TotalTime>
  <Words>1930</Words>
  <Application>Microsoft Office PowerPoint</Application>
  <PresentationFormat>Widescreen</PresentationFormat>
  <Paragraphs>270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Century Gothic</vt:lpstr>
      <vt:lpstr>Wingdings 3</vt:lpstr>
      <vt:lpstr>Ion</vt:lpstr>
      <vt:lpstr>Is it time to either abolish or reform the United Nations? </vt:lpstr>
      <vt:lpstr>Outline</vt:lpstr>
      <vt:lpstr>Interest in Topic</vt:lpstr>
      <vt:lpstr>What is the United Nations?</vt:lpstr>
      <vt:lpstr>What is the United Nations?</vt:lpstr>
      <vt:lpstr>What is United Nations –  Security Council</vt:lpstr>
      <vt:lpstr>What is United Nations –  Secretariat</vt:lpstr>
      <vt:lpstr>What is United Nations –  General Assembly  </vt:lpstr>
      <vt:lpstr>What is United Nations –  Economic and Social Council</vt:lpstr>
      <vt:lpstr>What is United Nations –  Trusteeship Council </vt:lpstr>
      <vt:lpstr>What is United Nations –  International Court of Justice</vt:lpstr>
      <vt:lpstr>Problem Statement</vt:lpstr>
      <vt:lpstr>Purpose of Study</vt:lpstr>
      <vt:lpstr>Hypothesis</vt:lpstr>
      <vt:lpstr>Research Questions</vt:lpstr>
      <vt:lpstr>The Design</vt:lpstr>
      <vt:lpstr>The Design – Research Method</vt:lpstr>
      <vt:lpstr>The Design and Procedures</vt:lpstr>
      <vt:lpstr>Findings:</vt:lpstr>
      <vt:lpstr>Findings:</vt:lpstr>
      <vt:lpstr>Recommendations</vt:lpstr>
      <vt:lpstr>Recommendations –  Reworking the Trusteeship Council </vt:lpstr>
      <vt:lpstr>Recommendations – International Court of Justice  </vt:lpstr>
      <vt:lpstr>Recommendations – International Court of Justice  </vt:lpstr>
      <vt:lpstr>Recommendations –  Reform the Security Council </vt:lpstr>
      <vt:lpstr>Recommendations –  Reform the Security Council </vt:lpstr>
      <vt:lpstr>Recommendations – Open Door Policy</vt:lpstr>
      <vt:lpstr>Recommendations – Open Door Policy</vt:lpstr>
      <vt:lpstr>Conclusion</vt:lpstr>
      <vt:lpstr>Conclusion - Analysis</vt:lpstr>
      <vt:lpstr>Conclusion - Analysis</vt:lpstr>
      <vt:lpstr>Questions</vt:lpstr>
      <vt:lpstr>PowerPoint Presentation</vt:lpstr>
      <vt:lpstr>References</vt:lpstr>
      <vt:lpstr>References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time to either abolish or reform the United Nations?</dc:title>
  <dc:creator>Charles Titus</dc:creator>
  <cp:lastModifiedBy>Titus, Charles</cp:lastModifiedBy>
  <cp:revision>49</cp:revision>
  <dcterms:created xsi:type="dcterms:W3CDTF">2017-01-08T00:31:06Z</dcterms:created>
  <dcterms:modified xsi:type="dcterms:W3CDTF">2017-02-07T02:47:36Z</dcterms:modified>
</cp:coreProperties>
</file>